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2" r:id="rId5"/>
    <p:sldMasterId id="2147483704" r:id="rId6"/>
  </p:sldMasterIdLst>
  <p:notesMasterIdLst>
    <p:notesMasterId r:id="rId19"/>
  </p:notesMasterIdLst>
  <p:sldIdLst>
    <p:sldId id="256" r:id="rId7"/>
    <p:sldId id="384" r:id="rId8"/>
    <p:sldId id="2430" r:id="rId9"/>
    <p:sldId id="2435" r:id="rId10"/>
    <p:sldId id="2428" r:id="rId11"/>
    <p:sldId id="348" r:id="rId12"/>
    <p:sldId id="2429" r:id="rId13"/>
    <p:sldId id="2437" r:id="rId14"/>
    <p:sldId id="350" r:id="rId15"/>
    <p:sldId id="316" r:id="rId16"/>
    <p:sldId id="354" r:id="rId17"/>
    <p:sldId id="24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98" userDrawn="1">
          <p15:clr>
            <a:srgbClr val="A4A3A4"/>
          </p15:clr>
        </p15:guide>
        <p15:guide id="3" pos="7582" userDrawn="1">
          <p15:clr>
            <a:srgbClr val="A4A3A4"/>
          </p15:clr>
        </p15:guide>
        <p15:guide id="4" orient="horz" pos="4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51"/>
        <p:guide pos="98"/>
        <p:guide pos="7582"/>
        <p:guide orient="horz" pos="4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55BA-0F47-4382-9FA6-C88BBEE27C96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D8BC9-A442-4F9A-9401-F0982190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0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5825A-AC03-4B19-92EE-BF253AF8BF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1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10150-2DAF-47DF-A832-24BE6C218F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5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10150-2DAF-47DF-A832-24BE6C218F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70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B5A27-338B-4B05-A7E7-DC209F79B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7D8C4B-E999-4223-8BAD-97CCC8F3F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F568F-FAB6-4EAD-8652-F6832593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7F2D6-6727-43E6-9F76-AA62FB3C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7DE88-7FC9-4F0A-8200-36DD3477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5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4065B-4D81-46C5-9116-775BDDCB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B08C0F-243D-4862-955A-328B6122F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1A4B6-475B-4C72-A267-C003531C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D1726-C247-4ECC-B735-06AC12DF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5B3AE-243A-451D-932F-C8E0057E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3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52E2A9-2F64-4D54-B442-4485E541E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A1773-3F6F-4214-8AD2-249A8BE2C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DB52A-9843-4A2D-B794-098220DA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34E1-2B5F-4441-9E16-3A2142BC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89C50-6242-43BB-B35F-6F4F4446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7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1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57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3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4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1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5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5C961-729A-41CC-8A56-75B3621C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AAC08-08E5-4034-A7B6-47BFC8153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F25A9-8270-4203-B65F-7066A745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2BF46A-494A-4F5D-A422-3D63EB4C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8EB1A-D4DE-4572-97ED-4F3E122F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55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37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1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27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3387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69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0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45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9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73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A7D33-DEDB-4FDB-8138-50D738D7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A4CF9-AAEC-4BA5-ADFA-CD4DEDA6F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A0E-3D76-43D3-B9EE-824D064E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C8DC4-691E-4601-A571-B25FE7C7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18125-5591-4AEF-8771-EC0CA85A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76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07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60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31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78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958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311912"/>
            <a:ext cx="6096000" cy="35460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311912"/>
            <a:ext cx="6096000" cy="35460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315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1126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6250140" y="1665324"/>
            <a:ext cx="4560857" cy="31249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22583" y="1665324"/>
            <a:ext cx="4560857" cy="31249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49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116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3C3E9-682D-4A27-ADAA-A5567625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2282A-FE4F-4838-A20F-E679FE65D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B17372-0895-4450-BB19-B090E9A9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46F606-2CDB-41B4-BFC0-67EA91AE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5A4969-E274-49A9-8DAE-52627AF3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60B1CD-8739-4237-93C8-4B0685EF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82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C2584A-A9FC-7D47-AC08-6F38F6240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CC133B1-1598-614B-A12D-CF9A8A26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8806F49-72CD-6948-ABF5-8C14EB98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8500365-335F-6844-A0BE-7536891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F300244-8B1F-D741-B497-8F3ECF53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03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7DD96-6F95-B24C-BEC1-A41AB9C9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3AB6FD-DC24-7348-BDBB-14AF43D6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912DB-250A-C148-A172-1F4D3692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B8230-9F69-6F46-9738-97B5D77A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B7DD3-B205-4C46-8599-77E31B15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9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5ABD9-3B44-1849-8E0D-BD8FBDF6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3CA304-E296-B744-905B-1443D8A9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17271-907E-694A-8684-42DE2505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A0CB4-CE99-6340-87EF-705AB809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21A626-4E50-024F-8176-C7B89D23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3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CE3E8-49B5-5F44-B02D-501E37CE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9ED96-BA03-5B40-ADDE-C207C9B9A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40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C9692E-3472-054E-9969-D28E3906B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1" cy="4351340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5E1B34-C16E-9D4C-B1E7-5F33671A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651E43-0FBB-2246-B237-6BF5C87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42EF7C-E553-6040-8604-14244053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59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DDDFA-2927-9B47-B1AB-83CCFD19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F69170-28EE-7046-93CB-785E19E4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F5F47-526F-044C-A942-87001E9F9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D696D0-DBE6-CC4C-893F-749665F69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5810A-B28F-0046-9431-94F6CD7D1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4" y="2505077"/>
            <a:ext cx="51831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C1DD55-E7CE-5C44-8CD5-C76AADE6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72A36B-CBBD-9F41-9B29-AC102A38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596616-3C57-3B48-BE66-E1B72648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51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80A32-FB18-5841-8FFC-1BAF9E93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C791AF-AA9C-A341-B878-51F294DC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128EE4-FD2F-7E4D-BAD9-1042624C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996584-DA42-DC46-9FAE-A19B0099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27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02F222-C872-CD45-9D4B-0B52DF9C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FE42B3-4A77-3D49-81C3-E3D40217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CB4167-355A-7D4B-8EC3-BE27AECC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6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9DC9-6CD7-1244-A398-F9AE43EE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3861C-9141-5B49-8430-00D04E29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456E1-C1B1-DA42-86FD-F4F3F6AA4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A6F029-860A-9040-AA8F-CA11E573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CE93F2-994D-2341-9CF1-E9ED4B1E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B8CD35-DD3F-324D-B7F6-C0A2ED7A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5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461ED-E914-4E4F-B631-9D8BC859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6CEB3D-4EB9-8E41-B01C-796F600E7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58A32F-262E-2341-AD42-D3AAB47B7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150AF-9D8D-A343-A696-58DC9A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48147A-020A-F649-A33F-48589724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473C2-3D32-F341-91F9-AD518CAD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5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61A4A-AAC1-E64D-BA44-046BEB16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57744-73E2-7E40-8D74-ADE6E8EB6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093A1-B1B6-964F-92B0-06E44216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6ED189-4BAF-B44C-B2A4-847D81D2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BC6C9-1462-5748-9F18-9003CEC6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2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A9B4C-52FC-480B-AE37-66E68583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FD72F-A81C-4384-80AA-CB3CD961B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44321-3F09-4BCB-A31E-B54D7008D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6DA14C-A83F-4998-8794-A3584CDF5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5CA0BD-AC3B-4E97-A32E-356CA7732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B007C7-7D8E-48B2-8E24-2BBE3BEE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8C732C-F6A4-4CA0-B2C3-C29A7C78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9CDDB0-2DB3-489D-ADB0-C9E29FEC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34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7EE59B-C1F8-1B47-AEF4-8DCA99265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8C2A2-1537-C948-9274-9384C0914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69571-0B1E-CC45-AF6D-CE1BEF03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AF7F5-4419-BB4A-8575-882ED3F0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B15E1-500D-2444-898C-D2A6A32E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6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866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15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5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81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5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04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4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940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6EBCC-C13D-4B79-A3BE-B7F96CA5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8B0318-88F2-4888-82D1-6C88612F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50997-8E98-4102-9EEF-58804F6D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C9DDDD-B398-40C4-AAEA-8E04142B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47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4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E3665D-B1B0-4B0A-982E-A7557828066B}" type="datetimeFigureOut">
              <a:rPr lang="ru-RU" smtClean="0">
                <a:solidFill>
                  <a:prstClr val="black"/>
                </a:solidFill>
              </a:rPr>
              <a:pPr/>
              <a:t>02.03.2022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CF80E7-0BE1-4FC9-8A39-83501D99E51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F80209-5220-46D3-92D4-E6D2AD5A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B1075A-EA73-4786-AA66-10347369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909AC7-8493-4B78-83DF-E5F27EB5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8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07B3C-AA65-4AE0-8971-B8CA9CE2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CA19E-E4E1-4BFF-AE8B-01B0A90B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C52EF6-ECE9-4FA8-BFA3-1F8C2021A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A20101-C1E3-4924-9725-55129CDA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9DD3BC-6625-4E6B-AE65-AA09BDFC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2C040A-3CA0-4BD0-9CB2-84B4610D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74890-FA09-40B5-8121-A4497AD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F09BF5-89B0-459E-9F24-F3832A805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A2EECD-34BA-4029-A13A-7C2A9F5A0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9B9CD-2FD3-4D21-AF7E-BCBBAF2C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566BC-70BB-474C-A54B-C3C5BCE9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5751F3-71AF-45A4-A02A-C0E50A4F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1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E85E-458E-47BB-A149-F84827DB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E5645-C28B-4701-9D27-E9608D30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7EF31-8069-4F38-88DD-68D9436F2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20E7-915E-435F-B31B-86B70C6DC2CB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01ABCF-2DF1-4C57-B33E-0221362E6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FE693-FF64-49DA-83C6-EE2B72F9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AF1C-8C31-479D-A34E-AD7E3931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5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89EF-54E4-41CA-BAD0-292D491380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E39D-AFFD-42A3-A6E3-46843C176C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1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D8E1-D619-4736-A738-49A83311DD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2EFB-F994-425C-8F7D-9926C2808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1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 rot="5400000">
            <a:off x="11230877" y="267683"/>
            <a:ext cx="329184" cy="329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02399" y="298450"/>
            <a:ext cx="465156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6836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214A4-FCEF-8B4D-AA0A-7A3AA4F4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D369D5-575A-EC46-A317-7D617346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A12E9-ED1C-6548-B1C0-43ABF1C14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DD1F9D4-C1A5-5847-B9D5-8C7D76FE55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27AC2-110E-884D-B2FA-6BE18B001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31CF1-7764-E34C-9DF5-BA8E2CB74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021A07-E9D9-9D42-BD2F-72DC90910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5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tx1">
                <a:lumMod val="85000"/>
                <a:lumOff val="15000"/>
              </a:schemeClr>
            </a:gs>
            <a:gs pos="45000">
              <a:srgbClr val="262626"/>
            </a:gs>
            <a:gs pos="46000">
              <a:srgbClr val="262626"/>
            </a:gs>
            <a:gs pos="45000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50000">
              <a:schemeClr val="bg2">
                <a:lumMod val="2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18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/>
            </a:gs>
            <a:gs pos="0">
              <a:srgbClr val="66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B876FD-1803-429D-AFCD-3B976E0CE74B}"/>
              </a:ext>
            </a:extLst>
          </p:cNvPr>
          <p:cNvGrpSpPr/>
          <p:nvPr/>
        </p:nvGrpSpPr>
        <p:grpSpPr>
          <a:xfrm>
            <a:off x="6374768" y="2939449"/>
            <a:ext cx="4006779" cy="979101"/>
            <a:chOff x="498461" y="517447"/>
            <a:chExt cx="4006779" cy="979101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48782449-A6E0-415B-B414-17945CB92156}"/>
                </a:ext>
              </a:extLst>
            </p:cNvPr>
            <p:cNvSpPr/>
            <p:nvPr/>
          </p:nvSpPr>
          <p:spPr>
            <a:xfrm>
              <a:off x="498461" y="517447"/>
              <a:ext cx="562243" cy="935130"/>
            </a:xfrm>
            <a:custGeom>
              <a:avLst/>
              <a:gdLst/>
              <a:ahLst/>
              <a:cxnLst/>
              <a:rect l="l" t="t" r="r" b="b"/>
              <a:pathLst>
                <a:path w="367665" h="611505">
                  <a:moveTo>
                    <a:pt x="152539" y="0"/>
                  </a:moveTo>
                  <a:lnTo>
                    <a:pt x="31242" y="121297"/>
                  </a:lnTo>
                  <a:lnTo>
                    <a:pt x="3495" y="171188"/>
                  </a:lnTo>
                  <a:lnTo>
                    <a:pt x="0" y="230784"/>
                  </a:lnTo>
                  <a:lnTo>
                    <a:pt x="0" y="565924"/>
                  </a:lnTo>
                  <a:lnTo>
                    <a:pt x="4159" y="585574"/>
                  </a:lnTo>
                  <a:lnTo>
                    <a:pt x="14722" y="599630"/>
                  </a:lnTo>
                  <a:lnTo>
                    <a:pt x="28814" y="608076"/>
                  </a:lnTo>
                  <a:lnTo>
                    <a:pt x="43561" y="610895"/>
                  </a:lnTo>
                  <a:lnTo>
                    <a:pt x="292798" y="610895"/>
                  </a:lnTo>
                  <a:lnTo>
                    <a:pt x="289814" y="607910"/>
                  </a:lnTo>
                  <a:lnTo>
                    <a:pt x="35877" y="607910"/>
                  </a:lnTo>
                  <a:lnTo>
                    <a:pt x="30594" y="604774"/>
                  </a:lnTo>
                  <a:lnTo>
                    <a:pt x="27025" y="601459"/>
                  </a:lnTo>
                  <a:lnTo>
                    <a:pt x="35020" y="601459"/>
                  </a:lnTo>
                  <a:lnTo>
                    <a:pt x="32613" y="600341"/>
                  </a:lnTo>
                  <a:lnTo>
                    <a:pt x="24676" y="590981"/>
                  </a:lnTo>
                  <a:lnTo>
                    <a:pt x="22161" y="585216"/>
                  </a:lnTo>
                  <a:lnTo>
                    <a:pt x="22161" y="571690"/>
                  </a:lnTo>
                  <a:lnTo>
                    <a:pt x="25273" y="563968"/>
                  </a:lnTo>
                  <a:lnTo>
                    <a:pt x="31483" y="557771"/>
                  </a:lnTo>
                  <a:lnTo>
                    <a:pt x="128003" y="457796"/>
                  </a:lnTo>
                  <a:lnTo>
                    <a:pt x="139700" y="457796"/>
                  </a:lnTo>
                  <a:lnTo>
                    <a:pt x="132537" y="450634"/>
                  </a:lnTo>
                  <a:lnTo>
                    <a:pt x="367665" y="215468"/>
                  </a:lnTo>
                  <a:lnTo>
                    <a:pt x="152539" y="0"/>
                  </a:lnTo>
                  <a:close/>
                </a:path>
                <a:path w="367665" h="611505">
                  <a:moveTo>
                    <a:pt x="30594" y="604774"/>
                  </a:moveTo>
                  <a:lnTo>
                    <a:pt x="35877" y="607910"/>
                  </a:lnTo>
                  <a:lnTo>
                    <a:pt x="30594" y="604774"/>
                  </a:lnTo>
                  <a:close/>
                </a:path>
                <a:path w="367665" h="611505">
                  <a:moveTo>
                    <a:pt x="35020" y="601459"/>
                  </a:moveTo>
                  <a:lnTo>
                    <a:pt x="27025" y="601459"/>
                  </a:lnTo>
                  <a:lnTo>
                    <a:pt x="30594" y="604774"/>
                  </a:lnTo>
                  <a:lnTo>
                    <a:pt x="35890" y="607910"/>
                  </a:lnTo>
                  <a:lnTo>
                    <a:pt x="285584" y="607910"/>
                  </a:lnTo>
                  <a:lnTo>
                    <a:pt x="280327" y="602653"/>
                  </a:lnTo>
                  <a:lnTo>
                    <a:pt x="37592" y="602653"/>
                  </a:lnTo>
                  <a:lnTo>
                    <a:pt x="35020" y="601459"/>
                  </a:lnTo>
                  <a:close/>
                </a:path>
                <a:path w="367665" h="611505">
                  <a:moveTo>
                    <a:pt x="243268" y="561365"/>
                  </a:moveTo>
                  <a:lnTo>
                    <a:pt x="239039" y="561365"/>
                  </a:lnTo>
                  <a:lnTo>
                    <a:pt x="285584" y="607910"/>
                  </a:lnTo>
                  <a:lnTo>
                    <a:pt x="289814" y="607910"/>
                  </a:lnTo>
                  <a:lnTo>
                    <a:pt x="243268" y="561365"/>
                  </a:lnTo>
                  <a:close/>
                </a:path>
                <a:path w="367665" h="611505">
                  <a:moveTo>
                    <a:pt x="139700" y="457796"/>
                  </a:moveTo>
                  <a:lnTo>
                    <a:pt x="128003" y="457796"/>
                  </a:lnTo>
                  <a:lnTo>
                    <a:pt x="272872" y="602653"/>
                  </a:lnTo>
                  <a:lnTo>
                    <a:pt x="280327" y="602653"/>
                  </a:lnTo>
                  <a:lnTo>
                    <a:pt x="239039" y="561365"/>
                  </a:lnTo>
                  <a:lnTo>
                    <a:pt x="243268" y="561365"/>
                  </a:lnTo>
                  <a:lnTo>
                    <a:pt x="139700" y="457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B3C894-A1EE-406A-9859-10BC87A6C75E}"/>
                </a:ext>
              </a:extLst>
            </p:cNvPr>
            <p:cNvSpPr txBox="1"/>
            <p:nvPr/>
          </p:nvSpPr>
          <p:spPr>
            <a:xfrm>
              <a:off x="996696" y="973328"/>
              <a:ext cx="3508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Rostelecom Basis" panose="020B0803030604040103" pitchFamily="34" charset="0"/>
                </a:rPr>
                <a:t>Ростелеком</a:t>
              </a:r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F0E02B9-136B-4C4F-A984-673EE508465C}"/>
              </a:ext>
            </a:extLst>
          </p:cNvPr>
          <p:cNvCxnSpPr>
            <a:cxnSpLocks/>
          </p:cNvCxnSpPr>
          <p:nvPr/>
        </p:nvCxnSpPr>
        <p:spPr>
          <a:xfrm>
            <a:off x="6096000" y="1833230"/>
            <a:ext cx="0" cy="3505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9F07DC-49E8-4079-B220-85D97DA65B21}"/>
              </a:ext>
            </a:extLst>
          </p:cNvPr>
          <p:cNvSpPr txBox="1"/>
          <p:nvPr/>
        </p:nvSpPr>
        <p:spPr>
          <a:xfrm>
            <a:off x="1418116" y="2425834"/>
            <a:ext cx="46778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Rostelecom Basis" panose="020B0803030604040103" pitchFamily="34" charset="0"/>
              </a:rPr>
              <a:t>Добро</a:t>
            </a:r>
            <a:br>
              <a:rPr lang="ru-RU" sz="6000" dirty="0">
                <a:solidFill>
                  <a:schemeClr val="bg1"/>
                </a:solidFill>
                <a:latin typeface="Rostelecom Basis" panose="020B0803030604040103" pitchFamily="34" charset="0"/>
              </a:rPr>
            </a:br>
            <a:r>
              <a:rPr lang="ru-RU" sz="6000" dirty="0">
                <a:solidFill>
                  <a:schemeClr val="bg1"/>
                </a:solidFill>
                <a:latin typeface="Rostelecom Basis" panose="020B0803030604040103" pitchFamily="34" charset="0"/>
              </a:rPr>
              <a:t>Пожаловать</a:t>
            </a:r>
          </a:p>
        </p:txBody>
      </p:sp>
    </p:spTree>
    <p:extLst>
      <p:ext uri="{BB962C8B-B14F-4D97-AF65-F5344CB8AC3E}">
        <p14:creationId xmlns:p14="http://schemas.microsoft.com/office/powerpoint/2010/main" val="309243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575" y="14534"/>
            <a:ext cx="9577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Вакансия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Специалиста по продажам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1840052" y="1515944"/>
            <a:ext cx="3522808" cy="954107"/>
          </a:xfrm>
          <a:prstGeom prst="rect">
            <a:avLst/>
          </a:prstGeom>
          <a:noFill/>
        </p:spPr>
        <p:txBody>
          <a:bodyPr wrap="square" lIns="0" tIns="45720" rIns="90000" bIns="4572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Продвигать бренд Ростелеком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1840052" y="3236976"/>
            <a:ext cx="4673600" cy="954107"/>
          </a:xfrm>
          <a:prstGeom prst="rect">
            <a:avLst/>
          </a:prstGeom>
          <a:noFill/>
        </p:spPr>
        <p:txBody>
          <a:bodyPr wrap="square" lIns="0" tIns="45720" rIns="90000" bIns="4572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Продавать востребованный продукт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1840052" y="4958008"/>
            <a:ext cx="3522808" cy="954107"/>
          </a:xfrm>
          <a:prstGeom prst="rect">
            <a:avLst/>
          </a:prstGeom>
          <a:noFill/>
        </p:spPr>
        <p:txBody>
          <a:bodyPr wrap="square" lIns="0" tIns="45720" rIns="90000" bIns="4572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Консультировать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клиентов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3802B51-E1F5-45C1-AEB4-31A643AA82FD}"/>
              </a:ext>
            </a:extLst>
          </p:cNvPr>
          <p:cNvGrpSpPr/>
          <p:nvPr/>
        </p:nvGrpSpPr>
        <p:grpSpPr>
          <a:xfrm>
            <a:off x="7908642" y="977527"/>
            <a:ext cx="4673600" cy="6858000"/>
            <a:chOff x="7518400" y="740664"/>
            <a:chExt cx="4673600" cy="6858000"/>
          </a:xfrm>
        </p:grpSpPr>
        <p:pic>
          <p:nvPicPr>
            <p:cNvPr id="13" name="Picture 8" descr="Картинки по запросу &quot;iphone 11 png frame&quot;">
              <a:extLst>
                <a:ext uri="{FF2B5EF4-FFF2-40B4-BE49-F238E27FC236}">
                  <a16:creationId xmlns:a16="http://schemas.microsoft.com/office/drawing/2014/main" id="{46F5667D-C182-4A21-BAF0-505671473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400" y="740664"/>
              <a:ext cx="46736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D7981E6-E3C3-44E8-ACCB-82EE0A50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1091752"/>
              <a:ext cx="2148840" cy="4538192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0CD2C2-C471-4605-9CA3-F36B75A1B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9" y="5075061"/>
            <a:ext cx="720000" cy="7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377A60-BD47-46CB-AA4C-639BB48C6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4" y="1628112"/>
            <a:ext cx="720000" cy="72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0180B2-949C-428B-93BD-011056A890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4" y="33540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0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6CF62F-BC02-4572-A7B3-1A1050E891AC}"/>
              </a:ext>
            </a:extLst>
          </p:cNvPr>
          <p:cNvSpPr/>
          <p:nvPr/>
        </p:nvSpPr>
        <p:spPr>
          <a:xfrm>
            <a:off x="9233831" y="37514"/>
            <a:ext cx="3291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Rostelecom Basis" panose="020B0803030604040103" pitchFamily="34" charset="0"/>
              </a:rPr>
              <a:t>3 Шага к Успеху: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AF1BBD-E799-40AF-BB1A-F35D8202B6F7}"/>
              </a:ext>
            </a:extLst>
          </p:cNvPr>
          <p:cNvSpPr/>
          <p:nvPr/>
        </p:nvSpPr>
        <p:spPr>
          <a:xfrm>
            <a:off x="9233831" y="1175751"/>
            <a:ext cx="23782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6000" dirty="0">
                <a:latin typeface="Rostelecom Basis" panose="020B0803030604040103" pitchFamily="34" charset="0"/>
              </a:rPr>
              <a:t>1</a:t>
            </a:r>
          </a:p>
          <a:p>
            <a:pPr fontAlgn="base"/>
            <a:r>
              <a:rPr lang="ru-RU" sz="2000" dirty="0">
                <a:latin typeface="Rostelecom Basis" panose="020B0803030604040103" pitchFamily="34" charset="0"/>
              </a:rPr>
              <a:t>Заполнить </a:t>
            </a:r>
            <a:br>
              <a:rPr lang="ru-RU" sz="2000" dirty="0">
                <a:latin typeface="Rostelecom Basis" panose="020B0803030604040103" pitchFamily="34" charset="0"/>
              </a:rPr>
            </a:br>
            <a:r>
              <a:rPr lang="ru-RU" sz="2000" dirty="0">
                <a:latin typeface="Rostelecom Basis" panose="020B0803030604040103" pitchFamily="34" charset="0"/>
              </a:rPr>
              <a:t>Анкету</a:t>
            </a:r>
            <a:endParaRPr lang="ru-RU" sz="2000" b="0" i="0" dirty="0">
              <a:effectLst/>
              <a:latin typeface="Rostelecom Basis" panose="020B08030306040401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F7E30F-4020-4B03-809D-7B081C75884E}"/>
              </a:ext>
            </a:extLst>
          </p:cNvPr>
          <p:cNvSpPr/>
          <p:nvPr/>
        </p:nvSpPr>
        <p:spPr>
          <a:xfrm>
            <a:off x="9233831" y="2898715"/>
            <a:ext cx="2510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6000" dirty="0">
                <a:latin typeface="Rostelecom Basis" panose="020B0803030604040103" pitchFamily="34" charset="0"/>
              </a:rPr>
              <a:t>2</a:t>
            </a:r>
          </a:p>
          <a:p>
            <a:pPr fontAlgn="base"/>
            <a:r>
              <a:rPr lang="ru-RU" sz="2000" dirty="0">
                <a:latin typeface="Rostelecom Basis" panose="020B0803030604040103" pitchFamily="34" charset="0"/>
              </a:rPr>
              <a:t>Получить приглашение на собеседование</a:t>
            </a:r>
            <a:endParaRPr lang="ru-RU" sz="2000" b="0" i="0" dirty="0">
              <a:effectLst/>
              <a:latin typeface="Rostelecom Basis" panose="020B08030306040401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F4A0DD6-30AF-46CE-9FBE-AC642E095BE9}"/>
              </a:ext>
            </a:extLst>
          </p:cNvPr>
          <p:cNvSpPr/>
          <p:nvPr/>
        </p:nvSpPr>
        <p:spPr>
          <a:xfrm>
            <a:off x="9233831" y="4930040"/>
            <a:ext cx="2642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6000" dirty="0">
                <a:latin typeface="Rostelecom Basis" panose="020B0803030604040103" pitchFamily="34" charset="0"/>
              </a:rPr>
              <a:t>3</a:t>
            </a:r>
          </a:p>
          <a:p>
            <a:pPr fontAlgn="base"/>
            <a:r>
              <a:rPr lang="ru-RU" sz="2000" dirty="0">
                <a:latin typeface="Rostelecom Basis" panose="020B0803030604040103" pitchFamily="34" charset="0"/>
              </a:rPr>
              <a:t>Пройти базовый курс и аттестацию</a:t>
            </a:r>
            <a:endParaRPr lang="ru-RU" sz="2000" b="0" i="0" dirty="0">
              <a:effectLst/>
              <a:latin typeface="Rostelecom Basis" panose="020B08030306040401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DC5675-9B9E-49FA-B246-A03FC380940C}"/>
              </a:ext>
            </a:extLst>
          </p:cNvPr>
          <p:cNvSpPr/>
          <p:nvPr/>
        </p:nvSpPr>
        <p:spPr>
          <a:xfrm>
            <a:off x="155575" y="80963"/>
            <a:ext cx="5316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defRPr/>
            </a:pPr>
            <a:r>
              <a:rPr lang="ru-RU" sz="3600" b="1" dirty="0">
                <a:latin typeface="Rostelecom Basis" panose="020B0803030604040103" pitchFamily="34" charset="0"/>
                <a:cs typeface="Arial" panose="020B0604020202020204" pitchFamily="34" charset="0"/>
              </a:rPr>
              <a:t>Каким мы видим нашего специалиста: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9050A0D-950D-4EB1-9CFC-27FB0D6022A0}"/>
              </a:ext>
            </a:extLst>
          </p:cNvPr>
          <p:cNvGrpSpPr/>
          <p:nvPr/>
        </p:nvGrpSpPr>
        <p:grpSpPr>
          <a:xfrm>
            <a:off x="315232" y="1392914"/>
            <a:ext cx="6824556" cy="5168342"/>
            <a:chOff x="804197" y="1392914"/>
            <a:chExt cx="6824556" cy="516834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1131E2F-9DBC-4EC5-A06A-E5C06675A47C}"/>
                </a:ext>
              </a:extLst>
            </p:cNvPr>
            <p:cNvSpPr/>
            <p:nvPr/>
          </p:nvSpPr>
          <p:spPr>
            <a:xfrm>
              <a:off x="1549940" y="1392914"/>
              <a:ext cx="385073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i="0" u="none" strike="noStrike" kern="1200" cap="none" spc="0" normalizeH="0" baseline="0" noProof="0" dirty="0">
                  <a:ln w="1905"/>
                  <a:gradFill flip="none" rotWithShape="1">
                    <a:gsLst>
                      <a:gs pos="100000">
                        <a:srgbClr val="FF3300"/>
                      </a:gs>
                      <a:gs pos="0">
                        <a:srgbClr val="6600CC"/>
                      </a:gs>
                    </a:gsLst>
                    <a:lin ang="0" scaled="1"/>
                    <a:tileRect/>
                  </a:gradFill>
                  <a:uLnTx/>
                  <a:uFillTx/>
                  <a:latin typeface="Rostelecom Basis" panose="020B0803030604040103" pitchFamily="34" charset="0"/>
                </a:rPr>
                <a:t>Позитивным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852829E-9C2B-44C2-A6DB-EDBED16D2318}"/>
                </a:ext>
              </a:extLst>
            </p:cNvPr>
            <p:cNvSpPr/>
            <p:nvPr/>
          </p:nvSpPr>
          <p:spPr>
            <a:xfrm>
              <a:off x="1606847" y="2480365"/>
              <a:ext cx="439896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i="0" u="none" strike="noStrike" kern="1200" cap="none" spc="0" normalizeH="0" baseline="0" noProof="0" dirty="0">
                  <a:ln w="1905"/>
                  <a:gradFill>
                    <a:gsLst>
                      <a:gs pos="100000">
                        <a:srgbClr val="FF3300"/>
                      </a:gs>
                      <a:gs pos="0">
                        <a:srgbClr val="6600CC"/>
                      </a:gs>
                    </a:gsLst>
                    <a:lin ang="0" scaled="1"/>
                  </a:gradFill>
                  <a:uLnTx/>
                  <a:uFillTx/>
                  <a:latin typeface="Rostelecom Basis" panose="020B0803030604040103" pitchFamily="34" charset="0"/>
                </a:rPr>
                <a:t>Эффективным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BC2DA31-A451-41A0-AC1F-655078B7307D}"/>
                </a:ext>
              </a:extLst>
            </p:cNvPr>
            <p:cNvSpPr/>
            <p:nvPr/>
          </p:nvSpPr>
          <p:spPr>
            <a:xfrm>
              <a:off x="1546541" y="4634984"/>
              <a:ext cx="4812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i="0" u="none" strike="noStrike" kern="1200" cap="none" spc="0" normalizeH="0" baseline="0" noProof="0" dirty="0">
                  <a:ln w="1905"/>
                  <a:gradFill>
                    <a:gsLst>
                      <a:gs pos="100000">
                        <a:srgbClr val="FF3300"/>
                      </a:gs>
                      <a:gs pos="0">
                        <a:srgbClr val="6600CC"/>
                      </a:gs>
                    </a:gsLst>
                    <a:lin ang="0" scaled="1"/>
                  </a:gradFill>
                  <a:uLnTx/>
                  <a:uFillTx/>
                  <a:latin typeface="Rostelecom Basis" panose="020B0803030604040103" pitchFamily="34" charset="0"/>
                </a:rPr>
                <a:t>Ответственным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505D527-77CA-4DD3-AD90-DD58F528200B}"/>
                </a:ext>
              </a:extLst>
            </p:cNvPr>
            <p:cNvSpPr/>
            <p:nvPr/>
          </p:nvSpPr>
          <p:spPr>
            <a:xfrm>
              <a:off x="1557218" y="3550882"/>
              <a:ext cx="445346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i="0" u="none" strike="noStrike" kern="1200" cap="none" spc="0" normalizeH="0" baseline="0" noProof="0" dirty="0">
                  <a:ln w="1905"/>
                  <a:gradFill>
                    <a:gsLst>
                      <a:gs pos="100000">
                        <a:srgbClr val="FF3300"/>
                      </a:gs>
                      <a:gs pos="0">
                        <a:srgbClr val="6600CC"/>
                      </a:gs>
                    </a:gsLst>
                    <a:lin ang="0" scaled="1"/>
                  </a:gradFill>
                  <a:uLnTx/>
                  <a:uFillTx/>
                  <a:latin typeface="Rostelecom Basis" panose="020B0803030604040103" pitchFamily="34" charset="0"/>
                </a:rPr>
                <a:t>Общительным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1B70ADF-7D9D-45C5-BCC8-EC95DE54BF60}"/>
                </a:ext>
              </a:extLst>
            </p:cNvPr>
            <p:cNvSpPr/>
            <p:nvPr/>
          </p:nvSpPr>
          <p:spPr>
            <a:xfrm>
              <a:off x="1524197" y="5730259"/>
              <a:ext cx="610455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i="0" u="none" strike="noStrike" kern="1200" cap="none" spc="0" normalizeH="0" baseline="0" noProof="0" dirty="0">
                  <a:ln w="1905"/>
                  <a:gradFill>
                    <a:gsLst>
                      <a:gs pos="100000">
                        <a:srgbClr val="FF3300"/>
                      </a:gs>
                      <a:gs pos="0">
                        <a:srgbClr val="6600CC"/>
                      </a:gs>
                    </a:gsLst>
                    <a:lin ang="0" scaled="1"/>
                  </a:gradFill>
                  <a:uLnTx/>
                  <a:uFillTx/>
                  <a:latin typeface="Rostelecom Basis" panose="020B0803030604040103" pitchFamily="34" charset="0"/>
                </a:rPr>
                <a:t>Целеустремленным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2677361-5DE1-4205-9789-8964F4892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97" y="3617084"/>
              <a:ext cx="720000" cy="7200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1F36D28-3EE4-43E3-886F-138FDDFA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97" y="4701420"/>
              <a:ext cx="720000" cy="72000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2E1F367-663E-4E68-82C7-CB83A25D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97" y="5785757"/>
              <a:ext cx="720000" cy="72000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3A491DE-B1CE-49D9-BCEE-DED769B41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97" y="2532748"/>
              <a:ext cx="720000" cy="72000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0C3478D-63BB-479F-9AE1-4374C4FF0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97" y="1448412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96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/>
            </a:gs>
            <a:gs pos="0">
              <a:srgbClr val="66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B876FD-1803-429D-AFCD-3B976E0CE74B}"/>
              </a:ext>
            </a:extLst>
          </p:cNvPr>
          <p:cNvGrpSpPr/>
          <p:nvPr/>
        </p:nvGrpSpPr>
        <p:grpSpPr>
          <a:xfrm>
            <a:off x="6374768" y="2939449"/>
            <a:ext cx="4006779" cy="979101"/>
            <a:chOff x="498461" y="517447"/>
            <a:chExt cx="4006779" cy="979101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48782449-A6E0-415B-B414-17945CB92156}"/>
                </a:ext>
              </a:extLst>
            </p:cNvPr>
            <p:cNvSpPr/>
            <p:nvPr/>
          </p:nvSpPr>
          <p:spPr>
            <a:xfrm>
              <a:off x="498461" y="517447"/>
              <a:ext cx="562243" cy="935130"/>
            </a:xfrm>
            <a:custGeom>
              <a:avLst/>
              <a:gdLst/>
              <a:ahLst/>
              <a:cxnLst/>
              <a:rect l="l" t="t" r="r" b="b"/>
              <a:pathLst>
                <a:path w="367665" h="611505">
                  <a:moveTo>
                    <a:pt x="152539" y="0"/>
                  </a:moveTo>
                  <a:lnTo>
                    <a:pt x="31242" y="121297"/>
                  </a:lnTo>
                  <a:lnTo>
                    <a:pt x="3495" y="171188"/>
                  </a:lnTo>
                  <a:lnTo>
                    <a:pt x="0" y="230784"/>
                  </a:lnTo>
                  <a:lnTo>
                    <a:pt x="0" y="565924"/>
                  </a:lnTo>
                  <a:lnTo>
                    <a:pt x="4159" y="585574"/>
                  </a:lnTo>
                  <a:lnTo>
                    <a:pt x="14722" y="599630"/>
                  </a:lnTo>
                  <a:lnTo>
                    <a:pt x="28814" y="608076"/>
                  </a:lnTo>
                  <a:lnTo>
                    <a:pt x="43561" y="610895"/>
                  </a:lnTo>
                  <a:lnTo>
                    <a:pt x="292798" y="610895"/>
                  </a:lnTo>
                  <a:lnTo>
                    <a:pt x="289814" y="607910"/>
                  </a:lnTo>
                  <a:lnTo>
                    <a:pt x="35877" y="607910"/>
                  </a:lnTo>
                  <a:lnTo>
                    <a:pt x="30594" y="604774"/>
                  </a:lnTo>
                  <a:lnTo>
                    <a:pt x="27025" y="601459"/>
                  </a:lnTo>
                  <a:lnTo>
                    <a:pt x="35020" y="601459"/>
                  </a:lnTo>
                  <a:lnTo>
                    <a:pt x="32613" y="600341"/>
                  </a:lnTo>
                  <a:lnTo>
                    <a:pt x="24676" y="590981"/>
                  </a:lnTo>
                  <a:lnTo>
                    <a:pt x="22161" y="585216"/>
                  </a:lnTo>
                  <a:lnTo>
                    <a:pt x="22161" y="571690"/>
                  </a:lnTo>
                  <a:lnTo>
                    <a:pt x="25273" y="563968"/>
                  </a:lnTo>
                  <a:lnTo>
                    <a:pt x="31483" y="557771"/>
                  </a:lnTo>
                  <a:lnTo>
                    <a:pt x="128003" y="457796"/>
                  </a:lnTo>
                  <a:lnTo>
                    <a:pt x="139700" y="457796"/>
                  </a:lnTo>
                  <a:lnTo>
                    <a:pt x="132537" y="450634"/>
                  </a:lnTo>
                  <a:lnTo>
                    <a:pt x="367665" y="215468"/>
                  </a:lnTo>
                  <a:lnTo>
                    <a:pt x="152539" y="0"/>
                  </a:lnTo>
                  <a:close/>
                </a:path>
                <a:path w="367665" h="611505">
                  <a:moveTo>
                    <a:pt x="30594" y="604774"/>
                  </a:moveTo>
                  <a:lnTo>
                    <a:pt x="35877" y="607910"/>
                  </a:lnTo>
                  <a:lnTo>
                    <a:pt x="30594" y="604774"/>
                  </a:lnTo>
                  <a:close/>
                </a:path>
                <a:path w="367665" h="611505">
                  <a:moveTo>
                    <a:pt x="35020" y="601459"/>
                  </a:moveTo>
                  <a:lnTo>
                    <a:pt x="27025" y="601459"/>
                  </a:lnTo>
                  <a:lnTo>
                    <a:pt x="30594" y="604774"/>
                  </a:lnTo>
                  <a:lnTo>
                    <a:pt x="35890" y="607910"/>
                  </a:lnTo>
                  <a:lnTo>
                    <a:pt x="285584" y="607910"/>
                  </a:lnTo>
                  <a:lnTo>
                    <a:pt x="280327" y="602653"/>
                  </a:lnTo>
                  <a:lnTo>
                    <a:pt x="37592" y="602653"/>
                  </a:lnTo>
                  <a:lnTo>
                    <a:pt x="35020" y="601459"/>
                  </a:lnTo>
                  <a:close/>
                </a:path>
                <a:path w="367665" h="611505">
                  <a:moveTo>
                    <a:pt x="243268" y="561365"/>
                  </a:moveTo>
                  <a:lnTo>
                    <a:pt x="239039" y="561365"/>
                  </a:lnTo>
                  <a:lnTo>
                    <a:pt x="285584" y="607910"/>
                  </a:lnTo>
                  <a:lnTo>
                    <a:pt x="289814" y="607910"/>
                  </a:lnTo>
                  <a:lnTo>
                    <a:pt x="243268" y="561365"/>
                  </a:lnTo>
                  <a:close/>
                </a:path>
                <a:path w="367665" h="611505">
                  <a:moveTo>
                    <a:pt x="139700" y="457796"/>
                  </a:moveTo>
                  <a:lnTo>
                    <a:pt x="128003" y="457796"/>
                  </a:lnTo>
                  <a:lnTo>
                    <a:pt x="272872" y="602653"/>
                  </a:lnTo>
                  <a:lnTo>
                    <a:pt x="280327" y="602653"/>
                  </a:lnTo>
                  <a:lnTo>
                    <a:pt x="239039" y="561365"/>
                  </a:lnTo>
                  <a:lnTo>
                    <a:pt x="243268" y="561365"/>
                  </a:lnTo>
                  <a:lnTo>
                    <a:pt x="139700" y="457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B3C894-A1EE-406A-9859-10BC87A6C75E}"/>
                </a:ext>
              </a:extLst>
            </p:cNvPr>
            <p:cNvSpPr txBox="1"/>
            <p:nvPr/>
          </p:nvSpPr>
          <p:spPr>
            <a:xfrm>
              <a:off x="996696" y="973328"/>
              <a:ext cx="3508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stelecom Basis" panose="020B0803030604040103" pitchFamily="34" charset="0"/>
                  <a:ea typeface="+mn-ea"/>
                  <a:cs typeface="+mn-cs"/>
                </a:rPr>
                <a:t>Ростелеком</a:t>
              </a:r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F0E02B9-136B-4C4F-A984-673EE508465C}"/>
              </a:ext>
            </a:extLst>
          </p:cNvPr>
          <p:cNvCxnSpPr>
            <a:cxnSpLocks/>
          </p:cNvCxnSpPr>
          <p:nvPr/>
        </p:nvCxnSpPr>
        <p:spPr>
          <a:xfrm>
            <a:off x="6096000" y="1833230"/>
            <a:ext cx="0" cy="3505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9F07DC-49E8-4079-B220-85D97DA65B21}"/>
              </a:ext>
            </a:extLst>
          </p:cNvPr>
          <p:cNvSpPr txBox="1"/>
          <p:nvPr/>
        </p:nvSpPr>
        <p:spPr>
          <a:xfrm>
            <a:off x="1418118" y="2459504"/>
            <a:ext cx="451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prstClr val="white"/>
                </a:solidFill>
                <a:latin typeface="Rostelecom Basis" panose="020B0803030604040103" pitchFamily="34" charset="0"/>
              </a:rPr>
              <a:t>Спасибо за внимание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803030604040103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22D070-2977-4EDD-B8A9-71A10D40C525}"/>
              </a:ext>
            </a:extLst>
          </p:cNvPr>
          <p:cNvSpPr/>
          <p:nvPr/>
        </p:nvSpPr>
        <p:spPr>
          <a:xfrm>
            <a:off x="5559068" y="6246551"/>
            <a:ext cx="27558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8 347 221 5183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C7EDC1-D22C-4A9B-B903-D7C5D4C1AEFE}"/>
              </a:ext>
            </a:extLst>
          </p:cNvPr>
          <p:cNvSpPr/>
          <p:nvPr/>
        </p:nvSpPr>
        <p:spPr>
          <a:xfrm>
            <a:off x="7750571" y="6361366"/>
            <a:ext cx="42858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подбора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95095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 rot="10800000">
            <a:off x="3146840" y="0"/>
            <a:ext cx="9045159" cy="6858000"/>
          </a:xfrm>
          <a:prstGeom prst="rtTriangle">
            <a:avLst/>
          </a:prstGeom>
          <a:blipFill dpi="0" rotWithShape="0">
            <a:blip r:embed="rId3"/>
            <a:srcRect/>
            <a:stretch>
              <a:fillRect l="-24000" r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62B61D8-5BE6-4D10-9046-DC4014073367}"/>
              </a:ext>
            </a:extLst>
          </p:cNvPr>
          <p:cNvGrpSpPr/>
          <p:nvPr/>
        </p:nvGrpSpPr>
        <p:grpSpPr>
          <a:xfrm>
            <a:off x="155575" y="476066"/>
            <a:ext cx="4006779" cy="979101"/>
            <a:chOff x="498461" y="517447"/>
            <a:chExt cx="4006779" cy="979101"/>
          </a:xfrm>
        </p:grpSpPr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F9BAB0CC-D152-468B-BFAD-347EAA860241}"/>
                </a:ext>
              </a:extLst>
            </p:cNvPr>
            <p:cNvSpPr/>
            <p:nvPr/>
          </p:nvSpPr>
          <p:spPr>
            <a:xfrm>
              <a:off x="498461" y="517447"/>
              <a:ext cx="562243" cy="935130"/>
            </a:xfrm>
            <a:custGeom>
              <a:avLst/>
              <a:gdLst/>
              <a:ahLst/>
              <a:cxnLst/>
              <a:rect l="l" t="t" r="r" b="b"/>
              <a:pathLst>
                <a:path w="367665" h="611505">
                  <a:moveTo>
                    <a:pt x="152539" y="0"/>
                  </a:moveTo>
                  <a:lnTo>
                    <a:pt x="31242" y="121297"/>
                  </a:lnTo>
                  <a:lnTo>
                    <a:pt x="3495" y="171188"/>
                  </a:lnTo>
                  <a:lnTo>
                    <a:pt x="0" y="230784"/>
                  </a:lnTo>
                  <a:lnTo>
                    <a:pt x="0" y="565924"/>
                  </a:lnTo>
                  <a:lnTo>
                    <a:pt x="4159" y="585574"/>
                  </a:lnTo>
                  <a:lnTo>
                    <a:pt x="14722" y="599630"/>
                  </a:lnTo>
                  <a:lnTo>
                    <a:pt x="28814" y="608076"/>
                  </a:lnTo>
                  <a:lnTo>
                    <a:pt x="43561" y="610895"/>
                  </a:lnTo>
                  <a:lnTo>
                    <a:pt x="292798" y="610895"/>
                  </a:lnTo>
                  <a:lnTo>
                    <a:pt x="289814" y="607910"/>
                  </a:lnTo>
                  <a:lnTo>
                    <a:pt x="35877" y="607910"/>
                  </a:lnTo>
                  <a:lnTo>
                    <a:pt x="30594" y="604774"/>
                  </a:lnTo>
                  <a:lnTo>
                    <a:pt x="27025" y="601459"/>
                  </a:lnTo>
                  <a:lnTo>
                    <a:pt x="35020" y="601459"/>
                  </a:lnTo>
                  <a:lnTo>
                    <a:pt x="32613" y="600341"/>
                  </a:lnTo>
                  <a:lnTo>
                    <a:pt x="24676" y="590981"/>
                  </a:lnTo>
                  <a:lnTo>
                    <a:pt x="22161" y="585216"/>
                  </a:lnTo>
                  <a:lnTo>
                    <a:pt x="22161" y="571690"/>
                  </a:lnTo>
                  <a:lnTo>
                    <a:pt x="25273" y="563968"/>
                  </a:lnTo>
                  <a:lnTo>
                    <a:pt x="31483" y="557771"/>
                  </a:lnTo>
                  <a:lnTo>
                    <a:pt x="128003" y="457796"/>
                  </a:lnTo>
                  <a:lnTo>
                    <a:pt x="139700" y="457796"/>
                  </a:lnTo>
                  <a:lnTo>
                    <a:pt x="132537" y="450634"/>
                  </a:lnTo>
                  <a:lnTo>
                    <a:pt x="367665" y="215468"/>
                  </a:lnTo>
                  <a:lnTo>
                    <a:pt x="152539" y="0"/>
                  </a:lnTo>
                  <a:close/>
                </a:path>
                <a:path w="367665" h="611505">
                  <a:moveTo>
                    <a:pt x="30594" y="604774"/>
                  </a:moveTo>
                  <a:lnTo>
                    <a:pt x="35877" y="607910"/>
                  </a:lnTo>
                  <a:lnTo>
                    <a:pt x="30594" y="604774"/>
                  </a:lnTo>
                  <a:close/>
                </a:path>
                <a:path w="367665" h="611505">
                  <a:moveTo>
                    <a:pt x="35020" y="601459"/>
                  </a:moveTo>
                  <a:lnTo>
                    <a:pt x="27025" y="601459"/>
                  </a:lnTo>
                  <a:lnTo>
                    <a:pt x="30594" y="604774"/>
                  </a:lnTo>
                  <a:lnTo>
                    <a:pt x="35890" y="607910"/>
                  </a:lnTo>
                  <a:lnTo>
                    <a:pt x="285584" y="607910"/>
                  </a:lnTo>
                  <a:lnTo>
                    <a:pt x="280327" y="602653"/>
                  </a:lnTo>
                  <a:lnTo>
                    <a:pt x="37592" y="602653"/>
                  </a:lnTo>
                  <a:lnTo>
                    <a:pt x="35020" y="601459"/>
                  </a:lnTo>
                  <a:close/>
                </a:path>
                <a:path w="367665" h="611505">
                  <a:moveTo>
                    <a:pt x="243268" y="561365"/>
                  </a:moveTo>
                  <a:lnTo>
                    <a:pt x="239039" y="561365"/>
                  </a:lnTo>
                  <a:lnTo>
                    <a:pt x="285584" y="607910"/>
                  </a:lnTo>
                  <a:lnTo>
                    <a:pt x="289814" y="607910"/>
                  </a:lnTo>
                  <a:lnTo>
                    <a:pt x="243268" y="561365"/>
                  </a:lnTo>
                  <a:close/>
                </a:path>
                <a:path w="367665" h="611505">
                  <a:moveTo>
                    <a:pt x="139700" y="457796"/>
                  </a:moveTo>
                  <a:lnTo>
                    <a:pt x="128003" y="457796"/>
                  </a:lnTo>
                  <a:lnTo>
                    <a:pt x="272872" y="602653"/>
                  </a:lnTo>
                  <a:lnTo>
                    <a:pt x="280327" y="602653"/>
                  </a:lnTo>
                  <a:lnTo>
                    <a:pt x="239039" y="561365"/>
                  </a:lnTo>
                  <a:lnTo>
                    <a:pt x="243268" y="561365"/>
                  </a:lnTo>
                  <a:lnTo>
                    <a:pt x="139700" y="457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2EA645-82E2-4ECF-A13A-F479B219A90E}"/>
                </a:ext>
              </a:extLst>
            </p:cNvPr>
            <p:cNvSpPr txBox="1"/>
            <p:nvPr/>
          </p:nvSpPr>
          <p:spPr>
            <a:xfrm>
              <a:off x="996696" y="973328"/>
              <a:ext cx="3508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Rostelecom Basis" panose="020B0803030604040103" pitchFamily="34" charset="0"/>
                </a:rPr>
                <a:t>Ростелеком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239F40-113A-45EC-BD4B-53D0A8D8F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8" y="4675971"/>
            <a:ext cx="540000" cy="5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255CE79-1DF5-4BF0-AA1C-8FAF492807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8" y="3858436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7381DC-0D23-4D21-8BE1-63D4D36145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4" y="3040901"/>
            <a:ext cx="540000" cy="54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A76570B-676A-4F99-A3A5-1E7E2F28F2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7" y="5504850"/>
            <a:ext cx="540000" cy="5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667BD81-4262-4DC4-ACE5-A6CBACB3B0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7" y="2223366"/>
            <a:ext cx="540000" cy="540000"/>
          </a:xfrm>
          <a:prstGeom prst="rect">
            <a:avLst/>
          </a:prstGeom>
        </p:spPr>
      </p:pic>
      <p:pic>
        <p:nvPicPr>
          <p:cNvPr id="1026" name="Picture 2" descr="Картинки по запросу &quot;логотип ростелеком&quot;">
            <a:extLst>
              <a:ext uri="{FF2B5EF4-FFF2-40B4-BE49-F238E27FC236}">
                <a16:creationId xmlns:a16="http://schemas.microsoft.com/office/drawing/2014/main" id="{CB6546D8-B377-445F-97EA-BAECF41EE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 t="9164" r="22163" b="7640"/>
          <a:stretch/>
        </p:blipFill>
        <p:spPr bwMode="auto">
          <a:xfrm>
            <a:off x="594717" y="320613"/>
            <a:ext cx="867524" cy="14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6A86B66-C2EB-4B9D-8890-820011654443}"/>
              </a:ext>
            </a:extLst>
          </p:cNvPr>
          <p:cNvSpPr/>
          <p:nvPr/>
        </p:nvSpPr>
        <p:spPr>
          <a:xfrm>
            <a:off x="1171468" y="2314107"/>
            <a:ext cx="4330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000" dirty="0">
                <a:latin typeface="Rostelecom Basis" panose="020B0803030604040103" pitchFamily="34" charset="0"/>
              </a:rPr>
              <a:t>Крупнейший в России провайдер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0E53A1A-B9D7-478A-BFFE-D97C53C809F0}"/>
              </a:ext>
            </a:extLst>
          </p:cNvPr>
          <p:cNvSpPr/>
          <p:nvPr/>
        </p:nvSpPr>
        <p:spPr>
          <a:xfrm>
            <a:off x="1171468" y="3108957"/>
            <a:ext cx="3943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000" dirty="0">
                <a:latin typeface="Rostelecom Basis" panose="020B0803030604040103" pitchFamily="34" charset="0"/>
              </a:rPr>
              <a:t>Спонсор многих мероприятий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163901B-5266-485E-A2E8-B11BBBEEE380}"/>
              </a:ext>
            </a:extLst>
          </p:cNvPr>
          <p:cNvSpPr/>
          <p:nvPr/>
        </p:nvSpPr>
        <p:spPr>
          <a:xfrm>
            <a:off x="1171468" y="3903807"/>
            <a:ext cx="6199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000" dirty="0">
                <a:latin typeface="Rostelecom Basis" panose="020B0803030604040103" pitchFamily="34" charset="0"/>
              </a:rPr>
              <a:t>Топ 20 привлекательных работодателей России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6F29FC3-DE1D-4112-8A6C-D88E8EB1185F}"/>
              </a:ext>
            </a:extLst>
          </p:cNvPr>
          <p:cNvSpPr/>
          <p:nvPr/>
        </p:nvSpPr>
        <p:spPr>
          <a:xfrm>
            <a:off x="1171468" y="4698657"/>
            <a:ext cx="6529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Rostelecom Basis" panose="020B0803030604040103" pitchFamily="34" charset="0"/>
                <a:cs typeface="Arial" pitchFamily="34" charset="0"/>
              </a:rPr>
              <a:t>Сотрудничаем с 600 Компаниями из разных стран</a:t>
            </a:r>
            <a:endParaRPr lang="ru-RU" sz="2000" dirty="0">
              <a:latin typeface="Rostelecom Basis" panose="020B08030306040401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A773BBB-91A1-4F5E-AFD3-B0E6F30356BA}"/>
              </a:ext>
            </a:extLst>
          </p:cNvPr>
          <p:cNvSpPr/>
          <p:nvPr/>
        </p:nvSpPr>
        <p:spPr>
          <a:xfrm>
            <a:off x="1171467" y="5493506"/>
            <a:ext cx="7059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Rostelecom Basis" panose="020B0803030604040103" pitchFamily="34" charset="0"/>
              </a:rPr>
              <a:t>Признанный технологический лидер в инновационных решениях</a:t>
            </a:r>
          </a:p>
        </p:txBody>
      </p:sp>
    </p:spTree>
    <p:extLst>
      <p:ext uri="{BB962C8B-B14F-4D97-AF65-F5344CB8AC3E}">
        <p14:creationId xmlns:p14="http://schemas.microsoft.com/office/powerpoint/2010/main" val="101875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A27F71-E44E-49B4-80F6-DFE368E5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76954"/>
            <a:ext cx="6096000" cy="3681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6F42D7-233E-4928-9740-7F95475C1753}"/>
              </a:ext>
            </a:extLst>
          </p:cNvPr>
          <p:cNvSpPr txBox="1"/>
          <p:nvPr/>
        </p:nvSpPr>
        <p:spPr>
          <a:xfrm>
            <a:off x="4939497" y="277489"/>
            <a:ext cx="230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Что тебя ждет в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700FF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Ростелеком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  <a:lumOff val="50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stelecom Basis" panose="020B0803030604040103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E65851-4F72-46BE-93E7-430F9EB86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13" y="6247765"/>
            <a:ext cx="1219200" cy="543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469804-547B-4CB7-8542-A651715E9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6073"/>
            <a:ext cx="6094413" cy="368192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DDF8AB-1012-4981-B926-DE36387B01A3}"/>
              </a:ext>
            </a:extLst>
          </p:cNvPr>
          <p:cNvSpPr/>
          <p:nvPr/>
        </p:nvSpPr>
        <p:spPr>
          <a:xfrm>
            <a:off x="8057484" y="2389613"/>
            <a:ext cx="3523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Индивидуальный график с возможностью совмещения учебы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F79870-46E8-4C06-BA7D-4CC622D19D82}"/>
              </a:ext>
            </a:extLst>
          </p:cNvPr>
          <p:cNvSpPr/>
          <p:nvPr/>
        </p:nvSpPr>
        <p:spPr>
          <a:xfrm>
            <a:off x="1000192" y="2389613"/>
            <a:ext cx="3523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Высокий уровень заработной платы с официальным  трудоустройством</a:t>
            </a:r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3D8F588F-6E07-4352-963E-91B4D712EADA}"/>
              </a:ext>
            </a:extLst>
          </p:cNvPr>
          <p:cNvCxnSpPr>
            <a:cxnSpLocks/>
            <a:stCxn id="5" idx="1"/>
            <a:endCxn id="12" idx="0"/>
          </p:cNvCxnSpPr>
          <p:nvPr/>
        </p:nvCxnSpPr>
        <p:spPr>
          <a:xfrm rot="10800000" flipV="1">
            <a:off x="2761857" y="877653"/>
            <a:ext cx="2177640" cy="1511959"/>
          </a:xfrm>
          <a:prstGeom prst="curvedConnector2">
            <a:avLst/>
          </a:prstGeom>
          <a:ln>
            <a:gradFill>
              <a:gsLst>
                <a:gs pos="0">
                  <a:srgbClr val="7700FF"/>
                </a:gs>
                <a:gs pos="100000">
                  <a:srgbClr val="FF6600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A53A1A8B-277F-4CE7-8F60-5B96EBA369F4}"/>
              </a:ext>
            </a:extLst>
          </p:cNvPr>
          <p:cNvCxnSpPr>
            <a:cxnSpLocks/>
            <a:stCxn id="11" idx="0"/>
            <a:endCxn id="5" idx="3"/>
          </p:cNvCxnSpPr>
          <p:nvPr/>
        </p:nvCxnSpPr>
        <p:spPr>
          <a:xfrm rot="16200000" flipV="1">
            <a:off x="7778259" y="348722"/>
            <a:ext cx="1511959" cy="2569823"/>
          </a:xfrm>
          <a:prstGeom prst="curvedConnector2">
            <a:avLst/>
          </a:prstGeom>
          <a:ln>
            <a:gradFill>
              <a:gsLst>
                <a:gs pos="0">
                  <a:srgbClr val="7700FF"/>
                </a:gs>
                <a:gs pos="100000">
                  <a:srgbClr val="FF6600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504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5400D-E8B7-41BD-8CBC-3D63EF0FD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13" y="6247765"/>
            <a:ext cx="1219200" cy="543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82B9F-73E4-4840-80EA-3A173F711888}"/>
              </a:ext>
            </a:extLst>
          </p:cNvPr>
          <p:cNvSpPr txBox="1"/>
          <p:nvPr/>
        </p:nvSpPr>
        <p:spPr>
          <a:xfrm>
            <a:off x="329449" y="135537"/>
            <a:ext cx="597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Уровень заработных плат группы активных продаж на 4кв. 2021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stelecom Basis" panose="020B0803030604040103" pitchFamily="34" charset="0"/>
              <a:ea typeface="+mn-ea"/>
              <a:cs typeface="+mn-cs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7169A2D-EDB6-4651-98C2-3EC28ECFA3EF}"/>
              </a:ext>
            </a:extLst>
          </p:cNvPr>
          <p:cNvGrpSpPr/>
          <p:nvPr/>
        </p:nvGrpSpPr>
        <p:grpSpPr>
          <a:xfrm>
            <a:off x="329449" y="2105632"/>
            <a:ext cx="316522" cy="316522"/>
            <a:chOff x="572234" y="2229339"/>
            <a:chExt cx="316522" cy="316522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848CA885-4785-4456-ACF6-A70FE6AFBB8F}"/>
                </a:ext>
              </a:extLst>
            </p:cNvPr>
            <p:cNvSpPr/>
            <p:nvPr/>
          </p:nvSpPr>
          <p:spPr>
            <a:xfrm>
              <a:off x="628407" y="2282337"/>
              <a:ext cx="211015" cy="211015"/>
            </a:xfrm>
            <a:prstGeom prst="ellipse">
              <a:avLst/>
            </a:prstGeom>
            <a:solidFill>
              <a:srgbClr val="FF3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8A58E3C-8F3A-4918-A1A8-207DF57B6195}"/>
                </a:ext>
              </a:extLst>
            </p:cNvPr>
            <p:cNvSpPr/>
            <p:nvPr/>
          </p:nvSpPr>
          <p:spPr>
            <a:xfrm>
              <a:off x="572234" y="2229339"/>
              <a:ext cx="316522" cy="316522"/>
            </a:xfrm>
            <a:prstGeom prst="ellipse">
              <a:avLst/>
            </a:prstGeom>
            <a:noFill/>
            <a:ln>
              <a:solidFill>
                <a:srgbClr val="77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219F223-35CB-40B4-AFEC-A08886961F5B}"/>
              </a:ext>
            </a:extLst>
          </p:cNvPr>
          <p:cNvGrpSpPr/>
          <p:nvPr/>
        </p:nvGrpSpPr>
        <p:grpSpPr>
          <a:xfrm>
            <a:off x="332867" y="2609055"/>
            <a:ext cx="316522" cy="316522"/>
            <a:chOff x="567594" y="2753214"/>
            <a:chExt cx="316522" cy="316522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CDBD660-FA8B-4BED-AFCF-C791844DD052}"/>
                </a:ext>
              </a:extLst>
            </p:cNvPr>
            <p:cNvSpPr/>
            <p:nvPr/>
          </p:nvSpPr>
          <p:spPr>
            <a:xfrm>
              <a:off x="623767" y="2806212"/>
              <a:ext cx="211015" cy="211015"/>
            </a:xfrm>
            <a:prstGeom prst="ellipse">
              <a:avLst/>
            </a:prstGeom>
            <a:solidFill>
              <a:srgbClr val="FF3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9FF7DC35-17FA-426C-833E-5EA958F491C2}"/>
                </a:ext>
              </a:extLst>
            </p:cNvPr>
            <p:cNvSpPr/>
            <p:nvPr/>
          </p:nvSpPr>
          <p:spPr>
            <a:xfrm>
              <a:off x="567594" y="2753214"/>
              <a:ext cx="316522" cy="316522"/>
            </a:xfrm>
            <a:prstGeom prst="ellipse">
              <a:avLst/>
            </a:prstGeom>
            <a:noFill/>
            <a:ln>
              <a:solidFill>
                <a:srgbClr val="77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A55BCAA-E7E5-42E5-BDDB-3578BAAC0279}"/>
              </a:ext>
            </a:extLst>
          </p:cNvPr>
          <p:cNvGrpSpPr/>
          <p:nvPr/>
        </p:nvGrpSpPr>
        <p:grpSpPr>
          <a:xfrm>
            <a:off x="329449" y="3112478"/>
            <a:ext cx="316522" cy="316522"/>
            <a:chOff x="562954" y="3277089"/>
            <a:chExt cx="316522" cy="316522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9C15D7A6-2A75-4320-B55F-FB37DEC610AA}"/>
                </a:ext>
              </a:extLst>
            </p:cNvPr>
            <p:cNvSpPr/>
            <p:nvPr/>
          </p:nvSpPr>
          <p:spPr>
            <a:xfrm>
              <a:off x="619127" y="3330087"/>
              <a:ext cx="211015" cy="211015"/>
            </a:xfrm>
            <a:prstGeom prst="ellipse">
              <a:avLst/>
            </a:prstGeom>
            <a:solidFill>
              <a:srgbClr val="FF3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068BA5D-820C-4652-BF8C-F22625A196AB}"/>
                </a:ext>
              </a:extLst>
            </p:cNvPr>
            <p:cNvSpPr/>
            <p:nvPr/>
          </p:nvSpPr>
          <p:spPr>
            <a:xfrm>
              <a:off x="562954" y="3277089"/>
              <a:ext cx="316522" cy="316522"/>
            </a:xfrm>
            <a:prstGeom prst="ellipse">
              <a:avLst/>
            </a:prstGeom>
            <a:noFill/>
            <a:ln>
              <a:solidFill>
                <a:srgbClr val="77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CA42524-B200-45A4-8164-61D64A202EB4}"/>
              </a:ext>
            </a:extLst>
          </p:cNvPr>
          <p:cNvGrpSpPr/>
          <p:nvPr/>
        </p:nvGrpSpPr>
        <p:grpSpPr>
          <a:xfrm>
            <a:off x="332867" y="3615901"/>
            <a:ext cx="316522" cy="316522"/>
            <a:chOff x="558314" y="3800964"/>
            <a:chExt cx="316522" cy="316522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9DA3490-CCF8-4F64-B883-F217E2BC57F1}"/>
                </a:ext>
              </a:extLst>
            </p:cNvPr>
            <p:cNvSpPr/>
            <p:nvPr/>
          </p:nvSpPr>
          <p:spPr>
            <a:xfrm>
              <a:off x="614487" y="3853962"/>
              <a:ext cx="211015" cy="211015"/>
            </a:xfrm>
            <a:prstGeom prst="ellipse">
              <a:avLst/>
            </a:prstGeom>
            <a:solidFill>
              <a:srgbClr val="FF3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69AC235-CAD4-4D87-8292-46505E1C21D9}"/>
                </a:ext>
              </a:extLst>
            </p:cNvPr>
            <p:cNvSpPr/>
            <p:nvPr/>
          </p:nvSpPr>
          <p:spPr>
            <a:xfrm>
              <a:off x="558314" y="3800964"/>
              <a:ext cx="316522" cy="316522"/>
            </a:xfrm>
            <a:prstGeom prst="ellipse">
              <a:avLst/>
            </a:prstGeom>
            <a:noFill/>
            <a:ln>
              <a:solidFill>
                <a:srgbClr val="77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76986B0-53A7-4D05-90D3-92DCCEAD5991}"/>
              </a:ext>
            </a:extLst>
          </p:cNvPr>
          <p:cNvGrpSpPr/>
          <p:nvPr/>
        </p:nvGrpSpPr>
        <p:grpSpPr>
          <a:xfrm>
            <a:off x="338728" y="4119324"/>
            <a:ext cx="316522" cy="316522"/>
            <a:chOff x="558314" y="4219332"/>
            <a:chExt cx="316522" cy="316522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59CDC7A-DE30-46F9-9911-DCF1BF8114DB}"/>
                </a:ext>
              </a:extLst>
            </p:cNvPr>
            <p:cNvSpPr/>
            <p:nvPr/>
          </p:nvSpPr>
          <p:spPr>
            <a:xfrm>
              <a:off x="614487" y="4272330"/>
              <a:ext cx="211015" cy="211015"/>
            </a:xfrm>
            <a:prstGeom prst="ellipse">
              <a:avLst/>
            </a:prstGeom>
            <a:solidFill>
              <a:srgbClr val="FF3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E1549C6-0036-4A57-9ABC-B3A5CF83A80A}"/>
                </a:ext>
              </a:extLst>
            </p:cNvPr>
            <p:cNvSpPr/>
            <p:nvPr/>
          </p:nvSpPr>
          <p:spPr>
            <a:xfrm>
              <a:off x="558314" y="4219332"/>
              <a:ext cx="316522" cy="316522"/>
            </a:xfrm>
            <a:prstGeom prst="ellipse">
              <a:avLst/>
            </a:prstGeom>
            <a:noFill/>
            <a:ln>
              <a:solidFill>
                <a:srgbClr val="77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DA605EC-4A3C-49FA-8C83-48AFE3DE8870}"/>
              </a:ext>
            </a:extLst>
          </p:cNvPr>
          <p:cNvGrpSpPr/>
          <p:nvPr/>
        </p:nvGrpSpPr>
        <p:grpSpPr>
          <a:xfrm>
            <a:off x="329449" y="4622748"/>
            <a:ext cx="316522" cy="316522"/>
            <a:chOff x="526321" y="4637699"/>
            <a:chExt cx="316522" cy="316522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C0DE28C-71FC-45C6-87AA-4B7E548C199D}"/>
                </a:ext>
              </a:extLst>
            </p:cNvPr>
            <p:cNvSpPr/>
            <p:nvPr/>
          </p:nvSpPr>
          <p:spPr>
            <a:xfrm>
              <a:off x="582494" y="4690697"/>
              <a:ext cx="211015" cy="211015"/>
            </a:xfrm>
            <a:prstGeom prst="ellipse">
              <a:avLst/>
            </a:prstGeom>
            <a:solidFill>
              <a:srgbClr val="FF3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CC28A08C-F1FF-44AE-8E95-9E4D29C643D0}"/>
                </a:ext>
              </a:extLst>
            </p:cNvPr>
            <p:cNvSpPr/>
            <p:nvPr/>
          </p:nvSpPr>
          <p:spPr>
            <a:xfrm>
              <a:off x="526321" y="4637699"/>
              <a:ext cx="316522" cy="316522"/>
            </a:xfrm>
            <a:prstGeom prst="ellipse">
              <a:avLst/>
            </a:prstGeom>
            <a:noFill/>
            <a:ln>
              <a:solidFill>
                <a:srgbClr val="77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0B3D132-CC01-46FC-9A08-7665C6B45E0D}"/>
              </a:ext>
            </a:extLst>
          </p:cNvPr>
          <p:cNvSpPr txBox="1"/>
          <p:nvPr/>
        </p:nvSpPr>
        <p:spPr>
          <a:xfrm>
            <a:off x="711423" y="20836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10-20 тыс.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ADD298-FEF0-4257-AABD-138DF09688C0}"/>
              </a:ext>
            </a:extLst>
          </p:cNvPr>
          <p:cNvSpPr txBox="1"/>
          <p:nvPr/>
        </p:nvSpPr>
        <p:spPr>
          <a:xfrm>
            <a:off x="713195" y="259145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20-35 тыс.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CE3EE4-52A3-400E-81EE-A64DEED21DD7}"/>
              </a:ext>
            </a:extLst>
          </p:cNvPr>
          <p:cNvSpPr txBox="1"/>
          <p:nvPr/>
        </p:nvSpPr>
        <p:spPr>
          <a:xfrm>
            <a:off x="711423" y="3099276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35-50 тыс.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524544-DF10-44BF-9474-A5EC8D68F09D}"/>
              </a:ext>
            </a:extLst>
          </p:cNvPr>
          <p:cNvSpPr txBox="1"/>
          <p:nvPr/>
        </p:nvSpPr>
        <p:spPr>
          <a:xfrm>
            <a:off x="711423" y="36071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50-70 тыс.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A3A159-06B4-481B-B56D-5ECDC270C9DE}"/>
              </a:ext>
            </a:extLst>
          </p:cNvPr>
          <p:cNvSpPr txBox="1"/>
          <p:nvPr/>
        </p:nvSpPr>
        <p:spPr>
          <a:xfrm>
            <a:off x="711423" y="4114924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70-100 тыс.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60D838-C27D-4982-9123-39B275542B0E}"/>
              </a:ext>
            </a:extLst>
          </p:cNvPr>
          <p:cNvSpPr txBox="1"/>
          <p:nvPr/>
        </p:nvSpPr>
        <p:spPr>
          <a:xfrm>
            <a:off x="711423" y="462274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100+ тыс.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EB173AD-E3AB-4510-82F1-9C95C028D74C}"/>
              </a:ext>
            </a:extLst>
          </p:cNvPr>
          <p:cNvSpPr/>
          <p:nvPr/>
        </p:nvSpPr>
        <p:spPr>
          <a:xfrm>
            <a:off x="2232993" y="2181444"/>
            <a:ext cx="914400" cy="164897"/>
          </a:xfrm>
          <a:prstGeom prst="rect">
            <a:avLst/>
          </a:prstGeom>
          <a:gradFill flip="none" rotWithShape="1">
            <a:gsLst>
              <a:gs pos="0">
                <a:srgbClr val="7700FF"/>
              </a:gs>
              <a:gs pos="100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427CAC7-2943-4CA3-B5CC-D5DFFFBC1810}"/>
              </a:ext>
            </a:extLst>
          </p:cNvPr>
          <p:cNvSpPr/>
          <p:nvPr/>
        </p:nvSpPr>
        <p:spPr>
          <a:xfrm>
            <a:off x="2232992" y="2684868"/>
            <a:ext cx="1521569" cy="164895"/>
          </a:xfrm>
          <a:prstGeom prst="rect">
            <a:avLst/>
          </a:prstGeom>
          <a:gradFill flip="none" rotWithShape="1">
            <a:gsLst>
              <a:gs pos="0">
                <a:srgbClr val="7700FF"/>
              </a:gs>
              <a:gs pos="100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ECBDCC7-434F-4EF1-B8A0-9C2C2B8A8957}"/>
              </a:ext>
            </a:extLst>
          </p:cNvPr>
          <p:cNvSpPr/>
          <p:nvPr/>
        </p:nvSpPr>
        <p:spPr>
          <a:xfrm>
            <a:off x="2232992" y="3188290"/>
            <a:ext cx="2667253" cy="164895"/>
          </a:xfrm>
          <a:prstGeom prst="rect">
            <a:avLst/>
          </a:prstGeom>
          <a:gradFill flip="none" rotWithShape="1">
            <a:gsLst>
              <a:gs pos="0">
                <a:srgbClr val="7700FF"/>
              </a:gs>
              <a:gs pos="100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10A389B-8A89-4604-A4FF-C1BA59F0B7DC}"/>
              </a:ext>
            </a:extLst>
          </p:cNvPr>
          <p:cNvSpPr/>
          <p:nvPr/>
        </p:nvSpPr>
        <p:spPr>
          <a:xfrm>
            <a:off x="2232993" y="3691714"/>
            <a:ext cx="1272207" cy="164894"/>
          </a:xfrm>
          <a:prstGeom prst="rect">
            <a:avLst/>
          </a:prstGeom>
          <a:gradFill flip="none" rotWithShape="1">
            <a:gsLst>
              <a:gs pos="0">
                <a:srgbClr val="7700FF"/>
              </a:gs>
              <a:gs pos="100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9BD9EC7-6C24-4CFC-BCEE-7AADB8A3B649}"/>
              </a:ext>
            </a:extLst>
          </p:cNvPr>
          <p:cNvSpPr/>
          <p:nvPr/>
        </p:nvSpPr>
        <p:spPr>
          <a:xfrm>
            <a:off x="2232993" y="4195136"/>
            <a:ext cx="1026022" cy="164895"/>
          </a:xfrm>
          <a:prstGeom prst="rect">
            <a:avLst/>
          </a:prstGeom>
          <a:gradFill flip="none" rotWithShape="1">
            <a:gsLst>
              <a:gs pos="0">
                <a:srgbClr val="7700FF"/>
              </a:gs>
              <a:gs pos="100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1EB2412-8E6B-4C3E-8DC2-85D01FEB070A}"/>
              </a:ext>
            </a:extLst>
          </p:cNvPr>
          <p:cNvSpPr/>
          <p:nvPr/>
        </p:nvSpPr>
        <p:spPr>
          <a:xfrm>
            <a:off x="2232993" y="4698560"/>
            <a:ext cx="357807" cy="164897"/>
          </a:xfrm>
          <a:prstGeom prst="rect">
            <a:avLst/>
          </a:prstGeom>
          <a:gradFill flip="none" rotWithShape="1">
            <a:gsLst>
              <a:gs pos="0">
                <a:srgbClr val="7700FF"/>
              </a:gs>
              <a:gs pos="100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16DC2D-B832-45C7-8185-9F0E7E147533}"/>
              </a:ext>
            </a:extLst>
          </p:cNvPr>
          <p:cNvSpPr txBox="1"/>
          <p:nvPr/>
        </p:nvSpPr>
        <p:spPr>
          <a:xfrm>
            <a:off x="7027274" y="1206472"/>
            <a:ext cx="4711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F4E0C"/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ВЫБИРАЯ БУДУЩЕЕ С НАМИ, ТЫ БУДЕШЬ ЧАСТЬЮ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3AD7737-0A02-43D7-8CDD-3676C065996F}"/>
              </a:ext>
            </a:extLst>
          </p:cNvPr>
          <p:cNvSpPr txBox="1"/>
          <p:nvPr/>
        </p:nvSpPr>
        <p:spPr>
          <a:xfrm>
            <a:off x="7027274" y="2319395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Одной из самых крупных и динамично развивающихся компаний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D37247-ADEF-49AA-8602-673AA022B0AB}"/>
              </a:ext>
            </a:extLst>
          </p:cNvPr>
          <p:cNvSpPr txBox="1"/>
          <p:nvPr/>
        </p:nvSpPr>
        <p:spPr>
          <a:xfrm>
            <a:off x="7027274" y="4343704"/>
            <a:ext cx="43204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Дружной команды из 130 тысяч профессионалов и начинающих специалистов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35D707-27B9-45A2-9227-3345D4D91C42}"/>
              </a:ext>
            </a:extLst>
          </p:cNvPr>
          <p:cNvSpPr txBox="1"/>
          <p:nvPr/>
        </p:nvSpPr>
        <p:spPr>
          <a:xfrm>
            <a:off x="7027274" y="3225387"/>
            <a:ext cx="43204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 №1 в России в сфере телекоммуникационных услуг и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22437490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5B66D3-B1B6-410A-B5DB-DFF6970F24C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8" r="32088"/>
          <a:stretch>
            <a:fillRect/>
          </a:stretch>
        </p:blipFill>
        <p:spPr>
          <a:xfrm>
            <a:off x="9460299" y="963369"/>
            <a:ext cx="2068513" cy="3914775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0F1CF8-9880-4C5D-AF6B-78AA79A0CD6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4" r="35074"/>
          <a:stretch>
            <a:fillRect/>
          </a:stretch>
        </p:blipFill>
        <p:spPr>
          <a:xfrm>
            <a:off x="5032757" y="969231"/>
            <a:ext cx="2068512" cy="391477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D418A5-A29E-4282-A628-F79A1473854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8" r="34148"/>
          <a:stretch>
            <a:fillRect/>
          </a:stretch>
        </p:blipFill>
        <p:spPr>
          <a:xfrm>
            <a:off x="605215" y="963369"/>
            <a:ext cx="2068512" cy="39147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3B752-570E-4F74-BC6D-EEBED4DCF731}"/>
              </a:ext>
            </a:extLst>
          </p:cNvPr>
          <p:cNvSpPr txBox="1"/>
          <p:nvPr/>
        </p:nvSpPr>
        <p:spPr>
          <a:xfrm>
            <a:off x="188773" y="100368"/>
            <a:ext cx="5977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Работа в Ростелеком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  <a:lumOff val="50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Это большие возможности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3056CF-12D6-4B8D-A5C0-9FFCDEE35A79}"/>
              </a:ext>
            </a:extLst>
          </p:cNvPr>
          <p:cNvSpPr/>
          <p:nvPr/>
        </p:nvSpPr>
        <p:spPr>
          <a:xfrm>
            <a:off x="697844" y="1086218"/>
            <a:ext cx="1852247" cy="391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1CDB502-B323-4304-9043-6C2B868CF649}"/>
              </a:ext>
            </a:extLst>
          </p:cNvPr>
          <p:cNvSpPr/>
          <p:nvPr/>
        </p:nvSpPr>
        <p:spPr>
          <a:xfrm>
            <a:off x="5295897" y="1209067"/>
            <a:ext cx="1852247" cy="391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F3AE648-B4D5-4EFE-BAF9-4F18FABC8360}"/>
              </a:ext>
            </a:extLst>
          </p:cNvPr>
          <p:cNvSpPr/>
          <p:nvPr/>
        </p:nvSpPr>
        <p:spPr>
          <a:xfrm>
            <a:off x="5155271" y="1097942"/>
            <a:ext cx="1852247" cy="391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53E5CF-FCCB-4D24-925C-0A96BC4CAA92}"/>
              </a:ext>
            </a:extLst>
          </p:cNvPr>
          <p:cNvSpPr/>
          <p:nvPr/>
        </p:nvSpPr>
        <p:spPr>
          <a:xfrm>
            <a:off x="868355" y="1209067"/>
            <a:ext cx="1852247" cy="391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9E84D6E-F2C0-4E4A-A8AD-1204C8B5E209}"/>
              </a:ext>
            </a:extLst>
          </p:cNvPr>
          <p:cNvSpPr/>
          <p:nvPr/>
        </p:nvSpPr>
        <p:spPr>
          <a:xfrm>
            <a:off x="9558055" y="1086218"/>
            <a:ext cx="1852247" cy="391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5F4A539-3B88-4292-AEF4-9A45761D633C}"/>
              </a:ext>
            </a:extLst>
          </p:cNvPr>
          <p:cNvSpPr/>
          <p:nvPr/>
        </p:nvSpPr>
        <p:spPr>
          <a:xfrm>
            <a:off x="9728566" y="1209067"/>
            <a:ext cx="1852247" cy="391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FD5E15-17DA-400A-A16A-9D3B391561C1}"/>
              </a:ext>
            </a:extLst>
          </p:cNvPr>
          <p:cNvSpPr/>
          <p:nvPr/>
        </p:nvSpPr>
        <p:spPr>
          <a:xfrm>
            <a:off x="4720513" y="5418930"/>
            <a:ext cx="35233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70%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СОТРУДНИКОВ НА РУКОВОДЯЩИХ ДОЛЖНОСТЯХ НАЧИНАЛИ КАРЬЕРУ МОЛОДЫМИ СПЕЦИАЛИСТАМИ В ПРОДАЖАХ.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6766F99-7322-4D5D-8999-A5DF7EE98F22}"/>
              </a:ext>
            </a:extLst>
          </p:cNvPr>
          <p:cNvSpPr/>
          <p:nvPr/>
        </p:nvSpPr>
        <p:spPr>
          <a:xfrm>
            <a:off x="503497" y="5520419"/>
            <a:ext cx="3523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ПРОФЕССИОНАЛЬНОГО  РОСТА ВНУТРИ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7C873FC-8B8A-42E8-897C-678E3013A504}"/>
              </a:ext>
            </a:extLst>
          </p:cNvPr>
          <p:cNvSpPr/>
          <p:nvPr/>
        </p:nvSpPr>
        <p:spPr>
          <a:xfrm>
            <a:off x="9157601" y="5412698"/>
            <a:ext cx="299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сотрудник регулярно проходит бесплатные тренинги и курсы для повышения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11809931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73822" y="5786032"/>
            <a:ext cx="294215" cy="294215"/>
          </a:xfrm>
          <a:prstGeom prst="ellipse">
            <a:avLst/>
          </a:prstGeom>
          <a:solidFill>
            <a:srgbClr val="7700FF"/>
          </a:solidFill>
          <a:ln>
            <a:solidFill>
              <a:srgbClr val="77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094504" y="3111923"/>
            <a:ext cx="294215" cy="294215"/>
          </a:xfrm>
          <a:prstGeom prst="ellipse">
            <a:avLst/>
          </a:prstGeom>
          <a:solidFill>
            <a:srgbClr val="7700FF"/>
          </a:solidFill>
          <a:ln>
            <a:solidFill>
              <a:srgbClr val="77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633070" y="4244583"/>
            <a:ext cx="294215" cy="294215"/>
          </a:xfrm>
          <a:prstGeom prst="ellipse">
            <a:avLst/>
          </a:prstGeom>
          <a:solidFill>
            <a:srgbClr val="7700FF"/>
          </a:solidFill>
          <a:ln>
            <a:solidFill>
              <a:srgbClr val="77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335870" y="5093056"/>
            <a:ext cx="294215" cy="294215"/>
          </a:xfrm>
          <a:prstGeom prst="ellipse">
            <a:avLst/>
          </a:prstGeom>
          <a:solidFill>
            <a:srgbClr val="7700FF"/>
          </a:solidFill>
          <a:ln>
            <a:solidFill>
              <a:srgbClr val="77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0229607" y="2271965"/>
            <a:ext cx="294215" cy="294215"/>
          </a:xfrm>
          <a:prstGeom prst="ellipse">
            <a:avLst/>
          </a:prstGeom>
          <a:solidFill>
            <a:srgbClr val="7700FF"/>
          </a:solidFill>
          <a:ln>
            <a:solidFill>
              <a:srgbClr val="77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олилиния 3"/>
          <p:cNvSpPr/>
          <p:nvPr/>
        </p:nvSpPr>
        <p:spPr>
          <a:xfrm rot="279621">
            <a:off x="1311690" y="1025669"/>
            <a:ext cx="10415199" cy="5390241"/>
          </a:xfrm>
          <a:custGeom>
            <a:avLst/>
            <a:gdLst>
              <a:gd name="connsiteX0" fmla="*/ 0 w 7839075"/>
              <a:gd name="connsiteY0" fmla="*/ 3981450 h 3981450"/>
              <a:gd name="connsiteX1" fmla="*/ 1866900 w 7839075"/>
              <a:gd name="connsiteY1" fmla="*/ 3286125 h 3981450"/>
              <a:gd name="connsiteX2" fmla="*/ 3667125 w 7839075"/>
              <a:gd name="connsiteY2" fmla="*/ 2409825 h 3981450"/>
              <a:gd name="connsiteX3" fmla="*/ 5334000 w 7839075"/>
              <a:gd name="connsiteY3" fmla="*/ 1485900 h 3981450"/>
              <a:gd name="connsiteX4" fmla="*/ 7086600 w 7839075"/>
              <a:gd name="connsiteY4" fmla="*/ 609600 h 3981450"/>
              <a:gd name="connsiteX5" fmla="*/ 7839075 w 7839075"/>
              <a:gd name="connsiteY5" fmla="*/ 0 h 3981450"/>
              <a:gd name="connsiteX6" fmla="*/ 7839075 w 7839075"/>
              <a:gd name="connsiteY6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9075" h="3981450">
                <a:moveTo>
                  <a:pt x="0" y="3981450"/>
                </a:moveTo>
                <a:cubicBezTo>
                  <a:pt x="627856" y="3764756"/>
                  <a:pt x="1255712" y="3548063"/>
                  <a:pt x="1866900" y="3286125"/>
                </a:cubicBezTo>
                <a:cubicBezTo>
                  <a:pt x="2478088" y="3024187"/>
                  <a:pt x="3089275" y="2709862"/>
                  <a:pt x="3667125" y="2409825"/>
                </a:cubicBezTo>
                <a:cubicBezTo>
                  <a:pt x="4244975" y="2109787"/>
                  <a:pt x="4764088" y="1785937"/>
                  <a:pt x="5334000" y="1485900"/>
                </a:cubicBezTo>
                <a:cubicBezTo>
                  <a:pt x="5903912" y="1185863"/>
                  <a:pt x="6669088" y="857250"/>
                  <a:pt x="7086600" y="609600"/>
                </a:cubicBezTo>
                <a:cubicBezTo>
                  <a:pt x="7504112" y="361950"/>
                  <a:pt x="7839075" y="0"/>
                  <a:pt x="7839075" y="0"/>
                </a:cubicBezTo>
                <a:lnTo>
                  <a:pt x="7839075" y="0"/>
                </a:lnTo>
              </a:path>
            </a:pathLst>
          </a:custGeom>
          <a:noFill/>
          <a:ln w="38100">
            <a:solidFill>
              <a:srgbClr val="7700F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8284" y="2662427"/>
            <a:ext cx="217036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Руководитель отдела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7765" y="3691762"/>
            <a:ext cx="205461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Руководитель направления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6435" y="4772824"/>
            <a:ext cx="187917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Супервайзер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7648" y="5558615"/>
            <a:ext cx="19208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Старший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специалист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786" y="6056718"/>
            <a:ext cx="189850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Начинающий специалист</a:t>
            </a:r>
          </a:p>
        </p:txBody>
      </p:sp>
      <p:pic>
        <p:nvPicPr>
          <p:cNvPr id="10242" name="Picture 2" descr="Ã­cone o prÃªmio, de acabam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80" y="1801321"/>
            <a:ext cx="1235502" cy="123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Ã­cone Chama olÃ­mpica, jogos OlÃ­mpic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00" y="2914182"/>
            <a:ext cx="1191885" cy="11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Ã­cone executar, do corredor, do espo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0" y="4545836"/>
            <a:ext cx="1223061" cy="12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Ã­cone a mÃ£o, o braÃ§o, o relÃ³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65" y="3691762"/>
            <a:ext cx="1315623" cy="13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Ã­cone esporte, emblemas, trofÃ©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84" y="1032032"/>
            <a:ext cx="1188140" cy="11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55B474-50FC-9B48-91D8-B8E3CC369E11}"/>
              </a:ext>
            </a:extLst>
          </p:cNvPr>
          <p:cNvSpPr txBox="1"/>
          <p:nvPr/>
        </p:nvSpPr>
        <p:spPr>
          <a:xfrm>
            <a:off x="173750" y="134470"/>
            <a:ext cx="5435600" cy="1200329"/>
          </a:xfrm>
          <a:prstGeom prst="rect">
            <a:avLst/>
          </a:prstGeom>
          <a:noFill/>
        </p:spPr>
        <p:txBody>
          <a:bodyPr wrap="square" lIns="180000" tIns="45720" rIns="180000" bIns="4572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Карьерная лестница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РОСТЕЛЕКОМ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Rostelecom Basis" panose="020B0803030604040103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786" y="3661698"/>
            <a:ext cx="189850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1-2 месяца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0834" y="3123103"/>
            <a:ext cx="189850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3-6 месяцев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1518" y="2469874"/>
            <a:ext cx="189850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6-12 месяцев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764" y="1336691"/>
            <a:ext cx="189850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1 год-3 года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94215" y="611468"/>
            <a:ext cx="189850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lack" pitchFamily="50" charset="-52"/>
                <a:ea typeface="+mn-ea"/>
                <a:cs typeface="+mn-cs"/>
              </a:rPr>
              <a:t>3-5 лет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55B474-50FC-9B48-91D8-B8E3CC369E11}"/>
              </a:ext>
            </a:extLst>
          </p:cNvPr>
          <p:cNvSpPr txBox="1"/>
          <p:nvPr/>
        </p:nvSpPr>
        <p:spPr>
          <a:xfrm>
            <a:off x="7015556" y="6307410"/>
            <a:ext cx="5757317" cy="523220"/>
          </a:xfrm>
          <a:prstGeom prst="rect">
            <a:avLst/>
          </a:prstGeom>
          <a:noFill/>
        </p:spPr>
        <p:txBody>
          <a:bodyPr wrap="square" lIns="180000" tIns="45720" rIns="180000" bIns="4572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НАЧНИ РАБОТАТЬ СЕЙЧАС</a:t>
            </a:r>
          </a:p>
        </p:txBody>
      </p:sp>
      <p:pic>
        <p:nvPicPr>
          <p:cNvPr id="33" name="Picture 2" descr="Картинки по запросу &quot;логотип ростелеком&quot;">
            <a:extLst>
              <a:ext uri="{FF2B5EF4-FFF2-40B4-BE49-F238E27FC236}">
                <a16:creationId xmlns:a16="http://schemas.microsoft.com/office/drawing/2014/main" id="{258E0B65-B286-448C-814F-B70C4AA0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 t="9164" r="22163" b="7640"/>
          <a:stretch/>
        </p:blipFill>
        <p:spPr bwMode="auto">
          <a:xfrm>
            <a:off x="11393390" y="113050"/>
            <a:ext cx="643035" cy="10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0BF9A1-362E-4C22-AF95-F244CB8CE1DA}"/>
              </a:ext>
            </a:extLst>
          </p:cNvPr>
          <p:cNvSpPr txBox="1"/>
          <p:nvPr/>
        </p:nvSpPr>
        <p:spPr>
          <a:xfrm>
            <a:off x="188773" y="100368"/>
            <a:ext cx="5977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Работа в Ростелеком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  <a:lumOff val="50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telecom Basis" panose="020B0803030604040103" pitchFamily="34" charset="0"/>
                <a:ea typeface="+mn-ea"/>
                <a:cs typeface="+mn-cs"/>
              </a:rPr>
              <a:t>Это еще и …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8BB319-1C90-47EB-9B12-23F8BF5EE97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8" r="34148"/>
          <a:stretch>
            <a:fillRect/>
          </a:stretch>
        </p:blipFill>
        <p:spPr>
          <a:xfrm>
            <a:off x="7703222" y="1936309"/>
            <a:ext cx="2068837" cy="391407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9C7788-8A1F-4FD6-8995-A22F375D8B2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7" r="32387"/>
          <a:stretch>
            <a:fillRect/>
          </a:stretch>
        </p:blipFill>
        <p:spPr>
          <a:xfrm>
            <a:off x="9936794" y="1936309"/>
            <a:ext cx="2068837" cy="391407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705704-B427-4056-9B71-2F74BBD5C36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r="10371"/>
          <a:stretch>
            <a:fillRect/>
          </a:stretch>
        </p:blipFill>
        <p:spPr>
          <a:xfrm>
            <a:off x="5467188" y="1936309"/>
            <a:ext cx="2068837" cy="3914077"/>
          </a:xfr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719B052-A226-4C75-9B3B-2857284FF30B}"/>
              </a:ext>
            </a:extLst>
          </p:cNvPr>
          <p:cNvSpPr/>
          <p:nvPr/>
        </p:nvSpPr>
        <p:spPr>
          <a:xfrm>
            <a:off x="186369" y="1936309"/>
            <a:ext cx="3523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Участвуя в конкурсах от компании и различных мотивациях возможно увеличить свой доход и получить много положительных эмоция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Rostelecom Basis" panose="020B08030306040401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CB857E5-3F2D-4F4C-BF6B-721AFE89B2F9}"/>
              </a:ext>
            </a:extLst>
          </p:cNvPr>
          <p:cNvSpPr/>
          <p:nvPr/>
        </p:nvSpPr>
        <p:spPr>
          <a:xfrm>
            <a:off x="186369" y="3579437"/>
            <a:ext cx="3523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Работая с друзьями есть возможность собрать свою собственную команду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9EDA852-45DA-4800-B087-7C9EDDE70020}"/>
              </a:ext>
            </a:extLst>
          </p:cNvPr>
          <p:cNvSpPr/>
          <p:nvPr/>
        </p:nvSpPr>
        <p:spPr>
          <a:xfrm>
            <a:off x="186369" y="5111722"/>
            <a:ext cx="3523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Большое разнообразие корпоративных мероприятий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0BFDCD-9367-4176-995E-3DC3691836B5}"/>
              </a:ext>
            </a:extLst>
          </p:cNvPr>
          <p:cNvSpPr/>
          <p:nvPr/>
        </p:nvSpPr>
        <p:spPr>
          <a:xfrm>
            <a:off x="186369" y="1936309"/>
            <a:ext cx="3523329" cy="9541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A4FDF44-41E4-4B06-B6D9-43ADC039FA65}"/>
              </a:ext>
            </a:extLst>
          </p:cNvPr>
          <p:cNvSpPr/>
          <p:nvPr/>
        </p:nvSpPr>
        <p:spPr>
          <a:xfrm>
            <a:off x="186369" y="3416294"/>
            <a:ext cx="3523329" cy="9541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15E85A0-A656-4B37-94AD-6A797FA3D8E1}"/>
              </a:ext>
            </a:extLst>
          </p:cNvPr>
          <p:cNvSpPr/>
          <p:nvPr/>
        </p:nvSpPr>
        <p:spPr>
          <a:xfrm>
            <a:off x="215021" y="4896278"/>
            <a:ext cx="3523329" cy="9541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6508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FE983-5BE2-4B51-B53E-77F314063982}"/>
              </a:ext>
            </a:extLst>
          </p:cNvPr>
          <p:cNvSpPr txBox="1"/>
          <p:nvPr/>
        </p:nvSpPr>
        <p:spPr>
          <a:xfrm>
            <a:off x="155575" y="80963"/>
            <a:ext cx="3603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Rostelecom Basis" panose="020B0803030604040103" pitchFamily="34" charset="0"/>
              </a:rPr>
              <a:t>Работая у нас в команде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06C293-6023-4B2D-AB9A-493EF146D546}"/>
              </a:ext>
            </a:extLst>
          </p:cNvPr>
          <p:cNvSpPr/>
          <p:nvPr/>
        </p:nvSpPr>
        <p:spPr>
          <a:xfrm>
            <a:off x="319315" y="1116034"/>
            <a:ext cx="4472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400" b="1" dirty="0">
                <a:gradFill>
                  <a:gsLst>
                    <a:gs pos="100000">
                      <a:srgbClr val="002060"/>
                    </a:gs>
                    <a:gs pos="0">
                      <a:srgbClr val="6600CC"/>
                    </a:gs>
                  </a:gsLst>
                  <a:lin ang="0" scaled="1"/>
                </a:gra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4400" b="1" dirty="0">
                <a:gradFill>
                  <a:gsLst>
                    <a:gs pos="100000">
                      <a:srgbClr val="002060"/>
                    </a:gs>
                    <a:gs pos="0">
                      <a:srgbClr val="6600CC"/>
                    </a:gs>
                  </a:gsLst>
                  <a:lin ang="0" scaled="1"/>
                </a:gra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4400" b="1" dirty="0">
                <a:gradFill>
                  <a:gsLst>
                    <a:gs pos="100000">
                      <a:srgbClr val="002060"/>
                    </a:gs>
                    <a:gs pos="0">
                      <a:srgbClr val="6600CC"/>
                    </a:gs>
                  </a:gsLst>
                  <a:lin ang="0" scaled="1"/>
                </a:gra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4400" b="1" dirty="0">
                <a:solidFill>
                  <a:prstClr val="black"/>
                </a:soli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СОТРУДНИКОВ РЕГУЛЯРНО  ЗАРАБАТЫВАЮТ НА ОТДЫХ ПО ВСЕМУ МИРУ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D35EC9-B55F-413E-A5F4-9F3D4F869F93}"/>
              </a:ext>
            </a:extLst>
          </p:cNvPr>
          <p:cNvSpPr/>
          <p:nvPr/>
        </p:nvSpPr>
        <p:spPr>
          <a:xfrm>
            <a:off x="319315" y="2991486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az-Cyrl-AZ" sz="4400" b="1" dirty="0">
                <a:gradFill>
                  <a:gsLst>
                    <a:gs pos="100000">
                      <a:srgbClr val="002060"/>
                    </a:gs>
                    <a:gs pos="0">
                      <a:srgbClr val="6600CC"/>
                    </a:gs>
                  </a:gsLst>
                  <a:lin ang="0" scaled="1"/>
                </a:gra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4400" b="1" dirty="0">
                <a:gradFill>
                  <a:gsLst>
                    <a:gs pos="100000">
                      <a:srgbClr val="002060"/>
                    </a:gs>
                    <a:gs pos="0">
                      <a:srgbClr val="6600CC"/>
                    </a:gs>
                  </a:gsLst>
                  <a:lin ang="0" scaled="1"/>
                </a:gra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az-Cyrl-AZ" sz="4400" b="1" dirty="0">
                <a:gradFill>
                  <a:gsLst>
                    <a:gs pos="100000">
                      <a:srgbClr val="002060"/>
                    </a:gs>
                    <a:gs pos="0">
                      <a:srgbClr val="6600CC"/>
                    </a:gs>
                  </a:gsLst>
                  <a:lin ang="0" scaled="1"/>
                </a:gra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4400" b="1" dirty="0">
                <a:solidFill>
                  <a:prstClr val="black"/>
                </a:soli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НАШИХ СОТРУДНИКОВ ПРИОБРЕЛИ ЖЕЛАЕМЫЕ ТОВАРЫ В ПЕРВЫЕ </a:t>
            </a:r>
            <a:r>
              <a:rPr lang="ru-RU" sz="3600" b="1" dirty="0">
                <a:solidFill>
                  <a:prstClr val="black"/>
                </a:soli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b="1" dirty="0">
                <a:solidFill>
                  <a:prstClr val="black"/>
                </a:soli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МЕСЯЦЕВ РАБОТЫ В КОМПАНИИ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5201E4-F1D5-4947-8CD6-67566620AFFC}"/>
              </a:ext>
            </a:extLst>
          </p:cNvPr>
          <p:cNvSpPr/>
          <p:nvPr/>
        </p:nvSpPr>
        <p:spPr>
          <a:xfrm>
            <a:off x="319315" y="5143937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az-Cyrl-AZ" sz="3600" b="1" dirty="0">
                <a:gradFill>
                  <a:gsLst>
                    <a:gs pos="100000">
                      <a:srgbClr val="002060"/>
                    </a:gs>
                    <a:gs pos="0">
                      <a:srgbClr val="6600CC"/>
                    </a:gs>
                  </a:gsLst>
                  <a:lin ang="0" scaled="1"/>
                </a:gra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23%</a:t>
            </a:r>
            <a:r>
              <a:rPr lang="az-Cyrl-AZ" sz="3600" b="1" dirty="0"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z-Cyrl-AZ" b="1" dirty="0"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НАШИХ СОТРУДНИКОВ ПРИОБРЕЛИ  АВТМОБИЛИ В ПЕРВЫЕ </a:t>
            </a:r>
            <a:r>
              <a:rPr lang="az-Cyrl-AZ" sz="3200" b="1" dirty="0">
                <a:gradFill>
                  <a:gsLst>
                    <a:gs pos="100000">
                      <a:srgbClr val="002060"/>
                    </a:gs>
                    <a:gs pos="0">
                      <a:srgbClr val="6600CC"/>
                    </a:gs>
                  </a:gsLst>
                  <a:lin ang="0" scaled="1"/>
                </a:gradFill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ГОДА </a:t>
            </a:r>
            <a:r>
              <a:rPr lang="az-Cyrl-AZ" b="1" dirty="0">
                <a:latin typeface="Rostelecom Basis" panose="020B08030306040401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В  КОМПАНИИ</a:t>
            </a:r>
            <a:endParaRPr lang="ru-RU" b="1" dirty="0">
              <a:latin typeface="Rostelecom Basis" panose="020B08030306040401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09DBDC3A-EE0B-4114-8DF8-2FB8F1728BE5}"/>
              </a:ext>
            </a:extLst>
          </p:cNvPr>
          <p:cNvSpPr/>
          <p:nvPr/>
        </p:nvSpPr>
        <p:spPr>
          <a:xfrm rot="10800000">
            <a:off x="3643086" y="0"/>
            <a:ext cx="8548912" cy="6858000"/>
          </a:xfrm>
          <a:prstGeom prst="rtTriangle">
            <a:avLst/>
          </a:prstGeom>
          <a:blipFill dpi="0" rotWithShape="0">
            <a:blip r:embed="rId2"/>
            <a:srcRect/>
            <a:stretch>
              <a:fillRect l="-24000" r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7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/>
            </a:gs>
            <a:gs pos="0">
              <a:srgbClr val="66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D03DBC-3C8F-4B4F-B28A-E402C22F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174" y="6222259"/>
            <a:ext cx="2057401" cy="46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883855" y="4028036"/>
            <a:ext cx="7042067" cy="830997"/>
          </a:xfrm>
          <a:prstGeom prst="rect">
            <a:avLst/>
          </a:prstGeom>
          <a:noFill/>
        </p:spPr>
        <p:txBody>
          <a:bodyPr wrap="square" lIns="0" tIns="45720" rIns="90000" bIns="4572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ЧТО НАДО ДЕЛАТЬ?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883855" y="2093843"/>
            <a:ext cx="7042067" cy="1446550"/>
          </a:xfrm>
          <a:prstGeom prst="rect">
            <a:avLst/>
          </a:prstGeom>
          <a:noFill/>
        </p:spPr>
        <p:txBody>
          <a:bodyPr wrap="square" lIns="0" tIns="45720" rIns="90000" bIns="4572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 panose="020B0803030604040103" pitchFamily="34" charset="0"/>
                <a:cs typeface="Arial" panose="020B0604020202020204" pitchFamily="34" charset="0"/>
              </a:rPr>
              <a:t>Вакансия специалиста по продажам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1E244A35-7ED3-4ADD-AE4B-C925EDFD1FEB}"/>
              </a:ext>
            </a:extLst>
          </p:cNvPr>
          <p:cNvSpPr/>
          <p:nvPr/>
        </p:nvSpPr>
        <p:spPr>
          <a:xfrm>
            <a:off x="883855" y="351813"/>
            <a:ext cx="754195" cy="1254387"/>
          </a:xfrm>
          <a:custGeom>
            <a:avLst/>
            <a:gdLst/>
            <a:ahLst/>
            <a:cxnLst/>
            <a:rect l="l" t="t" r="r" b="b"/>
            <a:pathLst>
              <a:path w="367665" h="611505">
                <a:moveTo>
                  <a:pt x="152539" y="0"/>
                </a:moveTo>
                <a:lnTo>
                  <a:pt x="31242" y="121297"/>
                </a:lnTo>
                <a:lnTo>
                  <a:pt x="3495" y="171188"/>
                </a:lnTo>
                <a:lnTo>
                  <a:pt x="0" y="230784"/>
                </a:lnTo>
                <a:lnTo>
                  <a:pt x="0" y="565924"/>
                </a:lnTo>
                <a:lnTo>
                  <a:pt x="4159" y="585574"/>
                </a:lnTo>
                <a:lnTo>
                  <a:pt x="14722" y="599630"/>
                </a:lnTo>
                <a:lnTo>
                  <a:pt x="28814" y="608076"/>
                </a:lnTo>
                <a:lnTo>
                  <a:pt x="43561" y="610895"/>
                </a:lnTo>
                <a:lnTo>
                  <a:pt x="292798" y="610895"/>
                </a:lnTo>
                <a:lnTo>
                  <a:pt x="289814" y="607910"/>
                </a:lnTo>
                <a:lnTo>
                  <a:pt x="35877" y="607910"/>
                </a:lnTo>
                <a:lnTo>
                  <a:pt x="30594" y="604774"/>
                </a:lnTo>
                <a:lnTo>
                  <a:pt x="27025" y="601459"/>
                </a:lnTo>
                <a:lnTo>
                  <a:pt x="35020" y="601459"/>
                </a:lnTo>
                <a:lnTo>
                  <a:pt x="32613" y="600341"/>
                </a:lnTo>
                <a:lnTo>
                  <a:pt x="24676" y="590981"/>
                </a:lnTo>
                <a:lnTo>
                  <a:pt x="22161" y="585216"/>
                </a:lnTo>
                <a:lnTo>
                  <a:pt x="22161" y="571690"/>
                </a:lnTo>
                <a:lnTo>
                  <a:pt x="25273" y="563968"/>
                </a:lnTo>
                <a:lnTo>
                  <a:pt x="31483" y="557771"/>
                </a:lnTo>
                <a:lnTo>
                  <a:pt x="128003" y="457796"/>
                </a:lnTo>
                <a:lnTo>
                  <a:pt x="139700" y="457796"/>
                </a:lnTo>
                <a:lnTo>
                  <a:pt x="132537" y="450634"/>
                </a:lnTo>
                <a:lnTo>
                  <a:pt x="367665" y="215468"/>
                </a:lnTo>
                <a:lnTo>
                  <a:pt x="152539" y="0"/>
                </a:lnTo>
                <a:close/>
              </a:path>
              <a:path w="367665" h="611505">
                <a:moveTo>
                  <a:pt x="30594" y="604774"/>
                </a:moveTo>
                <a:lnTo>
                  <a:pt x="35877" y="607910"/>
                </a:lnTo>
                <a:lnTo>
                  <a:pt x="30594" y="604774"/>
                </a:lnTo>
                <a:close/>
              </a:path>
              <a:path w="367665" h="611505">
                <a:moveTo>
                  <a:pt x="35020" y="601459"/>
                </a:moveTo>
                <a:lnTo>
                  <a:pt x="27025" y="601459"/>
                </a:lnTo>
                <a:lnTo>
                  <a:pt x="30594" y="604774"/>
                </a:lnTo>
                <a:lnTo>
                  <a:pt x="35890" y="607910"/>
                </a:lnTo>
                <a:lnTo>
                  <a:pt x="285584" y="607910"/>
                </a:lnTo>
                <a:lnTo>
                  <a:pt x="280327" y="602653"/>
                </a:lnTo>
                <a:lnTo>
                  <a:pt x="37592" y="602653"/>
                </a:lnTo>
                <a:lnTo>
                  <a:pt x="35020" y="601459"/>
                </a:lnTo>
                <a:close/>
              </a:path>
              <a:path w="367665" h="611505">
                <a:moveTo>
                  <a:pt x="243268" y="561365"/>
                </a:moveTo>
                <a:lnTo>
                  <a:pt x="239039" y="561365"/>
                </a:lnTo>
                <a:lnTo>
                  <a:pt x="285584" y="607910"/>
                </a:lnTo>
                <a:lnTo>
                  <a:pt x="289814" y="607910"/>
                </a:lnTo>
                <a:lnTo>
                  <a:pt x="243268" y="561365"/>
                </a:lnTo>
                <a:close/>
              </a:path>
              <a:path w="367665" h="611505">
                <a:moveTo>
                  <a:pt x="139700" y="457796"/>
                </a:moveTo>
                <a:lnTo>
                  <a:pt x="128003" y="457796"/>
                </a:lnTo>
                <a:lnTo>
                  <a:pt x="272872" y="602653"/>
                </a:lnTo>
                <a:lnTo>
                  <a:pt x="280327" y="602653"/>
                </a:lnTo>
                <a:lnTo>
                  <a:pt x="239039" y="561365"/>
                </a:lnTo>
                <a:lnTo>
                  <a:pt x="243268" y="561365"/>
                </a:lnTo>
                <a:lnTo>
                  <a:pt x="139700" y="457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2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Theme">
  <a:themeElements>
    <a:clrScheme name="Custom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ECDDD6"/>
      </a:accent1>
      <a:accent2>
        <a:srgbClr val="000000"/>
      </a:accent2>
      <a:accent3>
        <a:srgbClr val="ECDDD6"/>
      </a:accent3>
      <a:accent4>
        <a:srgbClr val="000000"/>
      </a:accent4>
      <a:accent5>
        <a:srgbClr val="ECDDD6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РТ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AE7"/>
      </a:hlink>
      <a:folHlink>
        <a:srgbClr val="F5873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328</Words>
  <Application>Microsoft Office PowerPoint</Application>
  <PresentationFormat>Широкоэкранный</PresentationFormat>
  <Paragraphs>74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Akrobat Black</vt:lpstr>
      <vt:lpstr>Arial</vt:lpstr>
      <vt:lpstr>Calibri</vt:lpstr>
      <vt:lpstr>Calibri Light</vt:lpstr>
      <vt:lpstr>Lato</vt:lpstr>
      <vt:lpstr>Lato Light</vt:lpstr>
      <vt:lpstr>Poppins Light</vt:lpstr>
      <vt:lpstr>Rostelecom Basis</vt:lpstr>
      <vt:lpstr>Verdana</vt:lpstr>
      <vt:lpstr>Тема Office</vt:lpstr>
      <vt:lpstr>4_Тема Office</vt:lpstr>
      <vt:lpstr>1_Тема Office</vt:lpstr>
      <vt:lpstr>Default Theme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Юденков Никита Александрович</dc:creator>
  <cp:lastModifiedBy>Нурова Диана Анваровна</cp:lastModifiedBy>
  <cp:revision>13</cp:revision>
  <dcterms:created xsi:type="dcterms:W3CDTF">2021-02-04T09:45:41Z</dcterms:created>
  <dcterms:modified xsi:type="dcterms:W3CDTF">2022-03-02T10:25:39Z</dcterms:modified>
</cp:coreProperties>
</file>